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5" r:id="rId1"/>
    <p:sldMasterId id="2147484125" r:id="rId2"/>
    <p:sldMasterId id="2147484138" r:id="rId3"/>
    <p:sldMasterId id="2147484150" r:id="rId4"/>
    <p:sldMasterId id="2147484162" r:id="rId5"/>
    <p:sldMasterId id="2147484174" r:id="rId6"/>
    <p:sldMasterId id="2147484186" r:id="rId7"/>
    <p:sldMasterId id="2147484198" r:id="rId8"/>
    <p:sldMasterId id="2147484210" r:id="rId9"/>
    <p:sldMasterId id="2147484222" r:id="rId10"/>
    <p:sldMasterId id="2147484234" r:id="rId11"/>
    <p:sldMasterId id="2147484246" r:id="rId12"/>
  </p:sldMasterIdLst>
  <p:notesMasterIdLst>
    <p:notesMasterId r:id="rId40"/>
  </p:notesMasterIdLst>
  <p:handoutMasterIdLst>
    <p:handoutMasterId r:id="rId41"/>
  </p:handoutMasterIdLst>
  <p:sldIdLst>
    <p:sldId id="256" r:id="rId13"/>
    <p:sldId id="756" r:id="rId14"/>
    <p:sldId id="754" r:id="rId15"/>
    <p:sldId id="752" r:id="rId16"/>
    <p:sldId id="768" r:id="rId17"/>
    <p:sldId id="592" r:id="rId18"/>
    <p:sldId id="783" r:id="rId19"/>
    <p:sldId id="781" r:id="rId20"/>
    <p:sldId id="784" r:id="rId21"/>
    <p:sldId id="782" r:id="rId22"/>
    <p:sldId id="786" r:id="rId23"/>
    <p:sldId id="787" r:id="rId24"/>
    <p:sldId id="788" r:id="rId25"/>
    <p:sldId id="789" r:id="rId26"/>
    <p:sldId id="790" r:id="rId27"/>
    <p:sldId id="791" r:id="rId28"/>
    <p:sldId id="793" r:id="rId29"/>
    <p:sldId id="721" r:id="rId30"/>
    <p:sldId id="722" r:id="rId31"/>
    <p:sldId id="679" r:id="rId32"/>
    <p:sldId id="769" r:id="rId33"/>
    <p:sldId id="638" r:id="rId34"/>
    <p:sldId id="637" r:id="rId35"/>
    <p:sldId id="688" r:id="rId36"/>
    <p:sldId id="794" r:id="rId37"/>
    <p:sldId id="795" r:id="rId38"/>
    <p:sldId id="779" r:id="rId39"/>
  </p:sldIdLst>
  <p:sldSz cx="9144000" cy="6858000" type="screen4x3"/>
  <p:notesSz cx="6726238" cy="9713913"/>
  <p:defaultTextStyle>
    <a:defPPr>
      <a:defRPr lang="en-US"/>
    </a:defPPr>
    <a:lvl1pPr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1pPr>
    <a:lvl2pPr marL="4572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2pPr>
    <a:lvl3pPr marL="9144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3pPr>
    <a:lvl4pPr marL="13716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4pPr>
    <a:lvl5pPr marL="18288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5pPr>
    <a:lvl6pPr marL="2286000" algn="l" defTabSz="914400" rtl="0" eaLnBrk="1" latinLnBrk="0" hangingPunct="1">
      <a:defRPr sz="2000" kern="1200">
        <a:solidFill>
          <a:schemeClr val="tx1"/>
        </a:solidFill>
        <a:latin typeface="    Times New Roman CE"/>
        <a:ea typeface="+mn-ea"/>
        <a:cs typeface="+mn-cs"/>
      </a:defRPr>
    </a:lvl6pPr>
    <a:lvl7pPr marL="2743200" algn="l" defTabSz="914400" rtl="0" eaLnBrk="1" latinLnBrk="0" hangingPunct="1">
      <a:defRPr sz="2000" kern="1200">
        <a:solidFill>
          <a:schemeClr val="tx1"/>
        </a:solidFill>
        <a:latin typeface="    Times New Roman CE"/>
        <a:ea typeface="+mn-ea"/>
        <a:cs typeface="+mn-cs"/>
      </a:defRPr>
    </a:lvl7pPr>
    <a:lvl8pPr marL="3200400" algn="l" defTabSz="914400" rtl="0" eaLnBrk="1" latinLnBrk="0" hangingPunct="1">
      <a:defRPr sz="2000" kern="1200">
        <a:solidFill>
          <a:schemeClr val="tx1"/>
        </a:solidFill>
        <a:latin typeface="    Times New Roman CE"/>
        <a:ea typeface="+mn-ea"/>
        <a:cs typeface="+mn-cs"/>
      </a:defRPr>
    </a:lvl8pPr>
    <a:lvl9pPr marL="3657600" algn="l" defTabSz="914400" rtl="0" eaLnBrk="1" latinLnBrk="0" hangingPunct="1">
      <a:defRPr sz="2000" kern="1200">
        <a:solidFill>
          <a:schemeClr val="tx1"/>
        </a:solidFill>
        <a:latin typeface="    Times New Roman C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336600"/>
    <a:srgbClr val="003300"/>
    <a:srgbClr val="00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9" autoAdjust="0"/>
    <p:restoredTop sz="94627" autoAdjust="0"/>
  </p:normalViewPr>
  <p:slideViewPr>
    <p:cSldViewPr>
      <p:cViewPr>
        <p:scale>
          <a:sx n="70" d="100"/>
          <a:sy n="70" d="100"/>
        </p:scale>
        <p:origin x="-136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61A338DC-F8AA-4C0C-ADCD-B6C6886D0162}" type="slidenum">
              <a:rPr lang="en-US"/>
              <a:pPr>
                <a:defRPr/>
              </a:pPr>
              <a:t>‹#›</a:t>
            </a:fld>
            <a:endParaRPr lang="en-US"/>
          </a:p>
        </p:txBody>
      </p:sp>
    </p:spTree>
    <p:extLst>
      <p:ext uri="{BB962C8B-B14F-4D97-AF65-F5344CB8AC3E}">
        <p14:creationId xmlns:p14="http://schemas.microsoft.com/office/powerpoint/2010/main" val="168551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337CC7B9-845D-44AB-B449-8CCB399EF9B7}" type="slidenum">
              <a:rPr lang="en-US"/>
              <a:pPr>
                <a:defRPr/>
              </a:pPr>
              <a:t>‹#›</a:t>
            </a:fld>
            <a:endParaRPr lang="en-US"/>
          </a:p>
        </p:txBody>
      </p:sp>
    </p:spTree>
    <p:extLst>
      <p:ext uri="{BB962C8B-B14F-4D97-AF65-F5344CB8AC3E}">
        <p14:creationId xmlns:p14="http://schemas.microsoft.com/office/powerpoint/2010/main" val="933241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p:cNvSpPr>
            <a:spLocks noGrp="1" noRot="1" noChangeAspect="1" noTextEdit="1"/>
          </p:cNvSpPr>
          <p:nvPr>
            <p:ph type="sldImg"/>
          </p:nvPr>
        </p:nvSpPr>
        <p:spPr>
          <a:ln/>
        </p:spPr>
      </p:sp>
      <p:sp>
        <p:nvSpPr>
          <p:cNvPr id="7782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buClr>
                <a:srgbClr val="1F497D"/>
              </a:buClr>
              <a:defRPr/>
            </a:pPr>
            <a:fld id="{3CDE3E08-BCE8-4424-B7E0-1B11BBFB91AB}" type="slidenum">
              <a:rPr lang="en-US" smtClean="0">
                <a:solidFill>
                  <a:prstClr val="black"/>
                </a:solidFill>
              </a:rPr>
              <a:pPr>
                <a:buClr>
                  <a:srgbClr val="1F497D"/>
                </a:buCl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00B9447B-1957-4CDE-B55D-3BF5C589E750}" type="slidenum">
              <a:rPr lang="en-US">
                <a:solidFill>
                  <a:prstClr val="black"/>
                </a:solidFill>
                <a:latin typeface="Calibri" pitchFamily="34" charset="0"/>
              </a:rPr>
              <a:pPr>
                <a:defRPr/>
              </a:pPr>
              <a:t>2</a:t>
            </a:fld>
            <a:endParaRPr lang="en-US" dirty="0">
              <a:solidFill>
                <a:prstClr val="black"/>
              </a:solidFill>
              <a:latin typeface="Calibri" pitchFamily="34" charset="0"/>
            </a:endParaRPr>
          </a:p>
        </p:txBody>
      </p:sp>
      <p:sp>
        <p:nvSpPr>
          <p:cNvPr id="282627" name="Rectangle 2"/>
          <p:cNvSpPr>
            <a:spLocks noGrp="1" noRot="1" noChangeAspect="1" noChangeArrowheads="1" noTextEdit="1"/>
          </p:cNvSpPr>
          <p:nvPr>
            <p:ph type="sldImg"/>
          </p:nvPr>
        </p:nvSpPr>
        <p:spPr>
          <a:xfrm>
            <a:off x="936625" y="728663"/>
            <a:ext cx="4852988" cy="3640137"/>
          </a:xfrm>
          <a:ln/>
        </p:spPr>
      </p:sp>
      <p:sp>
        <p:nvSpPr>
          <p:cNvPr id="282628"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a:ln/>
        </p:spPr>
      </p:sp>
      <p:sp>
        <p:nvSpPr>
          <p:cNvPr id="5427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EFD2D6B-383F-4DAF-A149-E316673767BE}"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a:ln/>
        </p:spPr>
      </p:sp>
      <p:sp>
        <p:nvSpPr>
          <p:cNvPr id="5529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969C303-E3A1-4A09-B1FE-B59E5026D883}"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8BCA0ACB-F315-43D5-93B3-142E7E2A1C0E}" type="slidenum">
              <a:rPr lang="en-US">
                <a:solidFill>
                  <a:prstClr val="black"/>
                </a:solidFill>
              </a:rPr>
              <a:pPr>
                <a:buClr>
                  <a:srgbClr val="1F497D"/>
                </a:buClr>
                <a:defRPr/>
              </a:pPr>
              <a:t>24</a:t>
            </a:fld>
            <a:endParaRPr lang="en-US">
              <a:solidFill>
                <a:prstClr val="black"/>
              </a:solidFill>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15421729-AB7D-4E84-A9E0-9A1A6F7C820F}" type="slidenum">
              <a:rPr lang="en-US">
                <a:solidFill>
                  <a:prstClr val="black"/>
                </a:solidFill>
              </a:rPr>
              <a:pPr>
                <a:buClr>
                  <a:srgbClr val="1F497D"/>
                </a:buClr>
                <a:defRPr/>
              </a:pPr>
              <a:t>27</a:t>
            </a:fld>
            <a:endParaRPr lang="en-US">
              <a:solidFill>
                <a:prstClr val="black"/>
              </a:solidFill>
            </a:endParaRPr>
          </a:p>
        </p:txBody>
      </p:sp>
      <p:sp>
        <p:nvSpPr>
          <p:cNvPr id="228356" name="Rectangle 2"/>
          <p:cNvSpPr>
            <a:spLocks noGrp="1" noRot="1" noChangeAspect="1" noChangeArrowheads="1" noTextEdit="1"/>
          </p:cNvSpPr>
          <p:nvPr>
            <p:ph type="sldImg"/>
          </p:nvPr>
        </p:nvSpPr>
        <p:spPr>
          <a:ln/>
        </p:spPr>
      </p:sp>
      <p:sp>
        <p:nvSpPr>
          <p:cNvPr id="228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938213" y="728663"/>
            <a:ext cx="4854575" cy="3641725"/>
          </a:xfrm>
          <a:ln/>
        </p:spPr>
      </p:sp>
      <p:sp>
        <p:nvSpPr>
          <p:cNvPr id="61443"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a:ln/>
        </p:spPr>
      </p:sp>
      <p:sp>
        <p:nvSpPr>
          <p:cNvPr id="471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9812719-5297-48D7-8D27-38B1222EF17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E27DA9D-2C70-4215-9EB6-57DA16CDCC29}" type="slidenum">
              <a:rPr lang="en-US"/>
              <a:pPr>
                <a:defRPr/>
              </a:pPr>
              <a:t>6</a:t>
            </a:fld>
            <a:endParaRPr lang="en-US"/>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a:latin typeface="Calibri"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baseline="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39975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9976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717387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4364404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2005732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4435594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43297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4936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822152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220822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600032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6476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3770284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941581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8803422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8656761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6515958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64194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a:xfrm>
            <a:off x="457200" y="6356350"/>
            <a:ext cx="2133600" cy="365125"/>
          </a:xfrm>
          <a:prstGeom prst="rect">
            <a:avLst/>
          </a:prstGeom>
        </p:spPr>
        <p:txBody>
          <a:bodyPr/>
          <a:lstStyle>
            <a:lvl1pPr>
              <a:defRPr>
                <a:latin typeface="    Times New Roman CE" charset="0"/>
              </a:defRPr>
            </a:lvl1pPr>
          </a:lstStyle>
          <a:p>
            <a:pPr>
              <a:buClr>
                <a:srgbClr val="775F55"/>
              </a:buClr>
              <a:defRPr/>
            </a:pPr>
            <a:fld id="{035CE0B8-9B39-4DDD-91D8-75D224429BDF}" type="datetimeFigureOut">
              <a:rPr lang="pl-PL">
                <a:solidFill>
                  <a:prstClr val="black"/>
                </a:solidFill>
              </a:rPr>
              <a:pPr>
                <a:buClr>
                  <a:srgbClr val="775F55"/>
                </a:buClr>
                <a:defRPr/>
              </a:pPr>
              <a:t>2012-04-09</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lvl1pPr>
              <a:defRPr>
                <a:latin typeface="    Times New Roman CE" charset="0"/>
              </a:defRPr>
            </a:lvl1pPr>
          </a:lstStyle>
          <a:p>
            <a:pPr>
              <a:buClr>
                <a:srgbClr val="775F55"/>
              </a:buClr>
              <a:defRPr/>
            </a:pPr>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lvl1pPr>
              <a:defRPr>
                <a:latin typeface="    Times New Roman CE" charset="0"/>
              </a:defRPr>
            </a:lvl1pPr>
          </a:lstStyle>
          <a:p>
            <a:pPr>
              <a:buClr>
                <a:srgbClr val="775F55"/>
              </a:buClr>
              <a:defRPr/>
            </a:pPr>
            <a:fld id="{AE34EE10-E334-4629-AC11-85373AF526DB}" type="slidenum">
              <a:rPr lang="pl-PL">
                <a:solidFill>
                  <a:prstClr val="black"/>
                </a:solidFill>
              </a:rPr>
              <a:pPr>
                <a:buClr>
                  <a:srgbClr val="775F55"/>
                </a:buClr>
                <a:defRPr/>
              </a:pPr>
              <a:t>‹#›</a:t>
            </a:fld>
            <a:endParaRPr lang="pl-PL">
              <a:solidFill>
                <a:prstClr val="black"/>
              </a:solidFill>
            </a:endParaRPr>
          </a:p>
        </p:txBody>
      </p:sp>
    </p:spTree>
    <p:extLst>
      <p:ext uri="{BB962C8B-B14F-4D97-AF65-F5344CB8AC3E}">
        <p14:creationId xmlns:p14="http://schemas.microsoft.com/office/powerpoint/2010/main" val="1209206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vl1pPr>
            <a:lvl2pPr>
              <a:defRPr baseline="0"/>
            </a:lvl2pPr>
            <a:lvl3pPr>
              <a:defRPr baseline="0"/>
            </a:lvl3pPr>
            <a:lvl4pPr>
              <a:defRPr baseline="0"/>
            </a:lvl4pPr>
            <a:lvl5pPr>
              <a:defRPr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0517084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8482452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94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79155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76599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350838"/>
            <a:ext cx="1943100" cy="6030912"/>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4213" y="350838"/>
            <a:ext cx="5678487" cy="60309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7482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42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9922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8292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7920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90460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32757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lvl1pPr>
              <a:defRPr sz="3600" baseline="0">
                <a:latin typeface="Calibri"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641755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14719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253400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663216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284709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042714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25523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805648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023294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09659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6554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85800"/>
            <a:ext cx="7772400" cy="1143000"/>
          </a:xfrm>
        </p:spPr>
        <p:txBody>
          <a:bodyPr/>
          <a:lstStyle>
            <a:lvl1pPr>
              <a:defRPr sz="3600">
                <a:latin typeface="Calibri" pitchFamily="34" charset="0"/>
              </a:defRPr>
            </a:lvl1pPr>
          </a:lstStyle>
          <a:p>
            <a:r>
              <a:rPr lang="pl-PL" dirty="0" smtClean="0"/>
              <a:t>Kliknij, aby edytować styl</a:t>
            </a:r>
            <a:endParaRPr lang="en-US" dirty="0"/>
          </a:p>
        </p:txBody>
      </p:sp>
      <p:sp>
        <p:nvSpPr>
          <p:cNvPr id="3" name="Symbol zastępczy tekstu 2"/>
          <p:cNvSpPr>
            <a:spLocks noGrp="1"/>
          </p:cNvSpPr>
          <p:nvPr>
            <p:ph type="body" sz="half" idx="1"/>
          </p:nvPr>
        </p:nvSpPr>
        <p:spPr>
          <a:xfrm>
            <a:off x="6858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6482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79493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52339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40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93217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2486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8122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50449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567951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587762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0680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54080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3104372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31100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20058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87438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755613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89714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03755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535585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723089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89972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6827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531736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780906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433775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49377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992115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00217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0731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04184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7938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8576314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465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1049969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907309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667326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797085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444359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783434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58554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35237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893217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46767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64251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42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646969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951072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530923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496389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776256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75581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33651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9918822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970927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533395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87115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7902625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67021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011164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338712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1337223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583177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684916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428991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504032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553962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1AF19A42-6000-4F71-905E-5C03EF7DBC05}"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949AC5-1016-4CD1-80B6-2F3AFC4C0D2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26960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6417989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fld id="{F703E9C6-9BF3-4C3E-BE7A-04C8379B1DD0}"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19E1DC8-6CAE-4B71-87FA-570CBAD6271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7809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B844E4B0-DECE-44EB-AD15-175E1ED1F1BB}"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F321C4A-9E1D-4F35-BFD5-6B816E6CDD0D}"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0252945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78CF01E-08CF-46CB-ADD0-B9BDA0F31B8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43EFED2-B489-4DEA-B080-AF590927F10C}"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4329596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5133"/>
          <p:cNvGrpSpPr>
            <a:grpSpLocks/>
          </p:cNvGrpSpPr>
          <p:nvPr/>
        </p:nvGrpSpPr>
        <p:grpSpPr bwMode="auto">
          <a:xfrm>
            <a:off x="609600" y="3324225"/>
            <a:ext cx="8001000" cy="374650"/>
            <a:chOff x="384" y="2094"/>
            <a:chExt cx="5040" cy="236"/>
          </a:xfrm>
        </p:grpSpPr>
        <p:sp>
          <p:nvSpPr>
            <p:cNvPr id="5" name="Rectangle 5134"/>
            <p:cNvSpPr>
              <a:spLocks noChangeArrowheads="1"/>
            </p:cNvSpPr>
            <p:nvPr/>
          </p:nvSpPr>
          <p:spPr bwMode="auto">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FFCC66"/>
                </a:buClr>
              </a:pPr>
              <a:endParaRPr lang="pl-PL">
                <a:solidFill>
                  <a:srgbClr val="EAEAEA"/>
                </a:solidFill>
                <a:latin typeface="Arial" pitchFamily="34" charset="0"/>
              </a:endParaRPr>
            </a:p>
          </p:txBody>
        </p:sp>
        <p:sp>
          <p:nvSpPr>
            <p:cNvPr id="6" name="Rectangle 513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p:spPr>
          <p:txBody>
            <a:bodyPr wrap="none" anchor="ctr"/>
            <a:lstStyle/>
            <a:p>
              <a:pPr>
                <a:buClr>
                  <a:srgbClr val="FFCC66"/>
                </a:buClr>
              </a:pPr>
              <a:endParaRPr lang="pl-PL">
                <a:solidFill>
                  <a:srgbClr val="EAEAEA"/>
                </a:solidFill>
                <a:latin typeface="Arial" pitchFamily="34" charset="0"/>
              </a:endParaRPr>
            </a:p>
          </p:txBody>
        </p:sp>
        <p:sp>
          <p:nvSpPr>
            <p:cNvPr id="7" name="Line 513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8" name="Line 513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9" name="Line 513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0" name="Line 513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1" name="Line 514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sp>
          <p:nvSpPr>
            <p:cNvPr id="12" name="Line 514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buClr>
                  <a:srgbClr val="FFCC66"/>
                </a:buClr>
              </a:pPr>
              <a:endParaRPr lang="pl-PL">
                <a:solidFill>
                  <a:srgbClr val="EAEAEA"/>
                </a:solidFill>
                <a:latin typeface="Arial" pitchFamily="34" charset="0"/>
              </a:endParaRPr>
            </a:p>
          </p:txBody>
        </p:sp>
      </p:grpSp>
      <p:sp>
        <p:nvSpPr>
          <p:cNvPr id="391176" name="Rectangle 5128"/>
          <p:cNvSpPr>
            <a:spLocks noGrp="1" noChangeArrowheads="1"/>
          </p:cNvSpPr>
          <p:nvPr>
            <p:ph type="ctrTitle"/>
          </p:nvPr>
        </p:nvSpPr>
        <p:spPr>
          <a:xfrm>
            <a:off x="685800" y="1828800"/>
            <a:ext cx="7772400" cy="1143000"/>
          </a:xfrm>
        </p:spPr>
        <p:txBody>
          <a:bodyPr/>
          <a:lstStyle>
            <a:lvl1pPr>
              <a:defRPr/>
            </a:lvl1pPr>
          </a:lstStyle>
          <a:p>
            <a:r>
              <a:rPr lang="pl-PL"/>
              <a:t>Kliknij, aby edytować styl wzorca tytułu</a:t>
            </a:r>
          </a:p>
        </p:txBody>
      </p:sp>
      <p:sp>
        <p:nvSpPr>
          <p:cNvPr id="391177" name="Rectangle 512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13" name="Rectangle 5130"/>
          <p:cNvSpPr>
            <a:spLocks noGrp="1" noChangeArrowheads="1"/>
          </p:cNvSpPr>
          <p:nvPr>
            <p:ph type="dt" sz="half" idx="10"/>
          </p:nvPr>
        </p:nvSpPr>
        <p:spPr>
          <a:xfrm>
            <a:off x="698500" y="6154738"/>
            <a:ext cx="1905000" cy="457200"/>
          </a:xfrm>
        </p:spPr>
        <p:txBody>
          <a:bodyPr/>
          <a:lstStyle>
            <a:lvl1pPr>
              <a:defRPr/>
            </a:lvl1pPr>
          </a:lstStyle>
          <a:p>
            <a:pPr>
              <a:defRPr/>
            </a:pPr>
            <a:fld id="{7FDB79FE-BD25-49FF-95A5-064214F5DBEE}" type="datetime1">
              <a:rPr lang="en-US">
                <a:solidFill>
                  <a:srgbClr val="EAEAEA"/>
                </a:solidFill>
              </a:rPr>
              <a:pPr>
                <a:defRPr/>
              </a:pPr>
              <a:t>4/9/2012</a:t>
            </a:fld>
            <a:endParaRPr lang="pl-PL">
              <a:solidFill>
                <a:srgbClr val="EAEAEA"/>
              </a:solidFill>
            </a:endParaRPr>
          </a:p>
        </p:txBody>
      </p:sp>
      <p:sp>
        <p:nvSpPr>
          <p:cNvPr id="14" name="Rectangle 5131"/>
          <p:cNvSpPr>
            <a:spLocks noGrp="1" noChangeArrowheads="1"/>
          </p:cNvSpPr>
          <p:nvPr>
            <p:ph type="ftr" sz="quarter" idx="11"/>
          </p:nvPr>
        </p:nvSpPr>
        <p:spPr>
          <a:xfrm>
            <a:off x="3136900" y="6154738"/>
            <a:ext cx="2895600" cy="457200"/>
          </a:xfrm>
        </p:spPr>
        <p:txBody>
          <a:bodyPr/>
          <a:lstStyle>
            <a:lvl1pPr>
              <a:defRPr/>
            </a:lvl1pPr>
          </a:lstStyle>
          <a:p>
            <a:pPr>
              <a:defRPr/>
            </a:pPr>
            <a:endParaRPr lang="pl-PL">
              <a:solidFill>
                <a:srgbClr val="EAEAEA"/>
              </a:solidFill>
            </a:endParaRPr>
          </a:p>
        </p:txBody>
      </p:sp>
      <p:sp>
        <p:nvSpPr>
          <p:cNvPr id="15" name="Rectangle 5132"/>
          <p:cNvSpPr>
            <a:spLocks noGrp="1" noChangeArrowheads="1"/>
          </p:cNvSpPr>
          <p:nvPr>
            <p:ph type="sldNum" sz="quarter" idx="12"/>
          </p:nvPr>
        </p:nvSpPr>
        <p:spPr>
          <a:xfrm>
            <a:off x="6565900" y="6154738"/>
            <a:ext cx="1905000" cy="457200"/>
          </a:xfrm>
        </p:spPr>
        <p:txBody>
          <a:bodyPr/>
          <a:lstStyle>
            <a:lvl1pPr>
              <a:defRPr/>
            </a:lvl1pPr>
          </a:lstStyle>
          <a:p>
            <a:pPr>
              <a:defRPr/>
            </a:pPr>
            <a:fld id="{DA54BA74-DB70-42F8-9CF1-BBFB1EC4493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252379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720BCC6-7A4D-4B27-A0A2-E21F3409B85D}"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72A12A-F0F2-410A-A294-A1BEE895A1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788083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fld id="{3C9853F3-3336-4700-A71D-6E1D19D246B2}" type="datetime1">
              <a:rPr lang="en-US">
                <a:solidFill>
                  <a:srgbClr val="EAEAEA"/>
                </a:solidFill>
              </a:rPr>
              <a:pPr>
                <a:defRPr/>
              </a:pPr>
              <a:t>4/9/2012</a:t>
            </a:fld>
            <a:endParaRPr lang="pl-PL">
              <a:solidFill>
                <a:srgbClr val="EAEAEA"/>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F8CFA4C-E721-485A-939A-2ACDE69ABFF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8877104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244D4FAB-10F8-4E26-BB23-4209266D5746}" type="datetime1">
              <a:rPr lang="en-US">
                <a:solidFill>
                  <a:srgbClr val="EAEAEA"/>
                </a:solidFill>
              </a:rPr>
              <a:pPr>
                <a:defRPr/>
              </a:pPr>
              <a:t>4/9/2012</a:t>
            </a:fld>
            <a:endParaRPr lang="pl-PL">
              <a:solidFill>
                <a:srgbClr val="EAEAEA"/>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6888CE8-1BE4-4212-8D5F-AAEDC6DC8DD0}"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165922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B177213-8AD2-4AB5-912F-2D0439D8A5F4}" type="datetime1">
              <a:rPr lang="en-US">
                <a:solidFill>
                  <a:srgbClr val="EAEAEA"/>
                </a:solidFill>
              </a:rPr>
              <a:pPr>
                <a:defRPr/>
              </a:pPr>
              <a:t>4/9/2012</a:t>
            </a:fld>
            <a:endParaRPr lang="pl-PL">
              <a:solidFill>
                <a:srgbClr val="EAEAEA"/>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5EFB34C-C4F2-4D09-9CBB-71AEECDE5D46}"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5724734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DCDDE924-64D0-4A12-9E89-4DFBDE76713E}" type="datetime1">
              <a:rPr lang="en-US">
                <a:solidFill>
                  <a:srgbClr val="EAEAEA"/>
                </a:solidFill>
              </a:rPr>
              <a:pPr>
                <a:defRPr/>
              </a:pPr>
              <a:t>4/9/2012</a:t>
            </a:fld>
            <a:endParaRPr lang="pl-PL">
              <a:solidFill>
                <a:srgbClr val="EAEAEA"/>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463338BF-CE68-4035-8468-86D82B0836CF}"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701078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44D41D9A-A2C6-4358-A09E-C246A3F53100}" type="datetime1">
              <a:rPr lang="en-US">
                <a:solidFill>
                  <a:srgbClr val="EAEAEA"/>
                </a:solidFill>
              </a:rPr>
              <a:pPr>
                <a:defRPr/>
              </a:pPr>
              <a:t>4/9/2012</a:t>
            </a:fld>
            <a:endParaRPr lang="pl-PL">
              <a:solidFill>
                <a:srgbClr val="EAEAEA"/>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pl-PL">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C2F5F41-D153-415E-A76C-9897C4F12719}"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172685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5" Type="http://schemas.openxmlformats.org/officeDocument/2006/relationships/theme" Target="../theme/theme12.xml"/><Relationship Id="rId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B86E"/>
            </a:gs>
            <a:gs pos="999">
              <a:srgbClr val="336600"/>
            </a:gs>
            <a:gs pos="99001">
              <a:srgbClr val="156B13"/>
            </a:gs>
            <a:gs pos="96000">
              <a:srgbClr val="156B13"/>
            </a:gs>
          </a:gsLst>
          <a:lin ang="5400000" scaled="0"/>
          <a:tileRect/>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dirty="0"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algn="l" eaLnBrk="1" hangingPunct="1">
              <a:spcBef>
                <a:spcPct val="20000"/>
              </a:spcBef>
              <a:buClrTx/>
              <a:buSzTx/>
              <a:buFont typeface="Arial" pitchFamily="34" charset="0"/>
              <a:buNone/>
              <a:defRPr/>
            </a:pPr>
            <a:endParaRPr lang="pl-PL" sz="1800" dirty="0" smtClean="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12" r:id="rId1"/>
    <p:sldLayoutId id="2147483910" r:id="rId2"/>
    <p:sldLayoutId id="2147484120" r:id="rId3"/>
  </p:sldLayoutIdLst>
  <p:txStyles>
    <p:titleStyle>
      <a:lvl1pPr algn="ctr" rtl="0" eaLnBrk="0" fontAlgn="base" hangingPunct="0">
        <a:spcBef>
          <a:spcPct val="0"/>
        </a:spcBef>
        <a:spcAft>
          <a:spcPct val="0"/>
        </a:spcAft>
        <a:defRPr sz="4000" kern="1200">
          <a:solidFill>
            <a:srgbClr val="FFC000"/>
          </a:solidFill>
          <a:latin typeface="Calibri" pitchFamily="34" charset="0"/>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baseline="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734137"/>
      </p:ext>
    </p:extLst>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380954899"/>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CB86E"/>
            </a:gs>
            <a:gs pos="999">
              <a:srgbClr val="336600"/>
            </a:gs>
            <a:gs pos="99001">
              <a:srgbClr val="156B13"/>
            </a:gs>
            <a:gs pos="100000">
              <a:srgbClr val="156B13"/>
            </a:gs>
          </a:gsLst>
          <a:lin ang="5400000"/>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algn="l" eaLnBrk="1" hangingPunct="1">
              <a:spcBef>
                <a:spcPct val="20000"/>
              </a:spcBef>
              <a:buClrTx/>
              <a:buSzTx/>
              <a:buFont typeface="Arial" pitchFamily="34" charset="0"/>
              <a:buNone/>
              <a:defRPr/>
            </a:pPr>
            <a:endParaRPr lang="pl-PL" sz="1800" smtClean="0">
              <a:solidFill>
                <a:prstClr val="white"/>
              </a:solidFill>
              <a:latin typeface="Calibri" pitchFamily="34" charset="0"/>
            </a:endParaRPr>
          </a:p>
        </p:txBody>
      </p:sp>
    </p:spTree>
    <p:extLst>
      <p:ext uri="{BB962C8B-B14F-4D97-AF65-F5344CB8AC3E}">
        <p14:creationId xmlns:p14="http://schemas.microsoft.com/office/powerpoint/2010/main" val="2114596198"/>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Lst>
  <p:txStyles>
    <p:titleStyle>
      <a:lvl1pPr algn="ctr"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6600"/>
            </a:gs>
            <a:gs pos="100000">
              <a:srgbClr val="336600"/>
            </a:gs>
          </a:gsLst>
          <a:lin ang="5400000"/>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4099" name="Rectangle 9"/>
          <p:cNvSpPr>
            <a:spLocks noGrp="1" noChangeArrowheads="1"/>
          </p:cNvSpPr>
          <p:nvPr>
            <p:ph type="body" idx="1"/>
          </p:nvPr>
        </p:nvSpPr>
        <p:spPr bwMode="auto">
          <a:xfrm>
            <a:off x="684213" y="1700213"/>
            <a:ext cx="77724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endParaRPr lang="en-US" smtClean="0"/>
          </a:p>
          <a:p>
            <a:pPr lvl="2"/>
            <a:r>
              <a:rPr lang="en-US" smtClean="0"/>
              <a:t>Trzeci poziom</a:t>
            </a:r>
            <a:endParaRPr lang="pl-PL" smtClean="0"/>
          </a:p>
        </p:txBody>
      </p:sp>
    </p:spTree>
    <p:extLst>
      <p:ext uri="{BB962C8B-B14F-4D97-AF65-F5344CB8AC3E}">
        <p14:creationId xmlns:p14="http://schemas.microsoft.com/office/powerpoint/2010/main" val="1773786093"/>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Lst>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Arial Unicode MS" pitchFamily="34" charset="-128"/>
        </a:defRPr>
      </a:lvl5pPr>
      <a:lvl6pPr marL="25146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6pPr>
      <a:lvl7pPr marL="29718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7pPr>
      <a:lvl8pPr marL="34290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8pPr>
      <a:lvl9pPr marL="38862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800949402"/>
      </p:ext>
    </p:extLst>
  </p:cSld>
  <p:clrMap bg1="dk2" tx1="lt1" bg2="dk1"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2328614115"/>
      </p:ext>
    </p:extLst>
  </p:cSld>
  <p:clrMap bg1="dk2" tx1="lt1" bg2="dk1"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43356109"/>
      </p:ext>
    </p:extLst>
  </p:cSld>
  <p:clrMap bg1="dk2" tx1="lt1" bg2="dk1" tx2="lt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426022984"/>
      </p:ext>
    </p:extLst>
  </p:cSld>
  <p:clrMap bg1="dk2" tx1="lt1" bg2="dk1" tx2="lt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300677063"/>
      </p:ext>
    </p:extLst>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611181253"/>
      </p:ext>
    </p:extLst>
  </p:cSld>
  <p:clrMap bg1="dk2" tx1="lt1" bg2="dk1"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lumMod val="100000"/>
              </a:srgb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685800" y="3508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98500" y="16652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90154"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SzTx/>
              <a:defRPr sz="1400">
                <a:latin typeface="Times New Roman" pitchFamily="18" charset="0"/>
              </a:defRPr>
            </a:lvl1pPr>
          </a:lstStyle>
          <a:p>
            <a:pPr>
              <a:defRPr/>
            </a:pPr>
            <a:fld id="{6956E3A0-BEE5-417D-80CE-1AEC32097407}" type="datetime1">
              <a:rPr lang="en-US">
                <a:solidFill>
                  <a:srgbClr val="EAEAEA"/>
                </a:solidFill>
              </a:rPr>
              <a:pPr>
                <a:defRPr/>
              </a:pPr>
              <a:t>4/9/2012</a:t>
            </a:fld>
            <a:endParaRPr lang="pl-PL">
              <a:solidFill>
                <a:srgbClr val="EAEAEA"/>
              </a:solidFill>
            </a:endParaRPr>
          </a:p>
        </p:txBody>
      </p:sp>
      <p:sp>
        <p:nvSpPr>
          <p:cNvPr id="390155"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defRPr sz="1400">
                <a:latin typeface="Times New Roman" pitchFamily="18" charset="0"/>
              </a:defRPr>
            </a:lvl1pPr>
          </a:lstStyle>
          <a:p>
            <a:pPr>
              <a:defRPr/>
            </a:pPr>
            <a:endParaRPr lang="pl-PL">
              <a:solidFill>
                <a:srgbClr val="EAEAEA"/>
              </a:solidFill>
            </a:endParaRPr>
          </a:p>
        </p:txBody>
      </p:sp>
      <p:sp>
        <p:nvSpPr>
          <p:cNvPr id="390156"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defRPr sz="1400">
                <a:latin typeface="Times New Roman" pitchFamily="18" charset="0"/>
              </a:defRPr>
            </a:lvl1pPr>
          </a:lstStyle>
          <a:p>
            <a:pPr>
              <a:defRPr/>
            </a:pPr>
            <a:fld id="{32AD9773-E385-407F-A1A8-EE116C43F903}" type="slidenum">
              <a:rPr lang="pl-PL">
                <a:solidFill>
                  <a:srgbClr val="EAEAEA"/>
                </a:solidFill>
              </a:rPr>
              <a:pPr>
                <a:defRPr/>
              </a:pPr>
              <a:t>‹#›</a:t>
            </a:fld>
            <a:endParaRPr lang="pl-PL">
              <a:solidFill>
                <a:srgbClr val="EAEAEA"/>
              </a:solidFill>
            </a:endParaRPr>
          </a:p>
        </p:txBody>
      </p:sp>
    </p:spTree>
    <p:extLst>
      <p:ext uri="{BB962C8B-B14F-4D97-AF65-F5344CB8AC3E}">
        <p14:creationId xmlns:p14="http://schemas.microsoft.com/office/powerpoint/2010/main" val="1983015651"/>
      </p:ext>
    </p:extLst>
  </p:cSld>
  <p:clrMap bg1="dk2" tx1="lt1" bg2="dk1"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3.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05.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1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roject_Cybersy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260350"/>
            <a:ext cx="7772400" cy="1676400"/>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Social intelligence: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what we need to understand</a:t>
            </a:r>
          </a:p>
        </p:txBody>
      </p:sp>
      <p:sp>
        <p:nvSpPr>
          <p:cNvPr id="4099" name="Rectangle 3"/>
          <p:cNvSpPr>
            <a:spLocks noGrp="1" noChangeArrowheads="1"/>
          </p:cNvSpPr>
          <p:nvPr>
            <p:ph type="subTitle" idx="1"/>
          </p:nvPr>
        </p:nvSpPr>
        <p:spPr>
          <a:xfrm>
            <a:off x="468313" y="2996952"/>
            <a:ext cx="8172450" cy="3672136"/>
          </a:xfrm>
        </p:spPr>
        <p:txBody>
          <a:bodyPr rtlCol="0">
            <a:noAutofit/>
          </a:bodyPr>
          <a:lstStyle/>
          <a:p>
            <a:pPr eaLnBrk="1" hangingPunct="1">
              <a:lnSpc>
                <a:spcPct val="90000"/>
              </a:lnSpc>
              <a:defRPr/>
            </a:pPr>
            <a:r>
              <a:rPr lang="en-US" sz="3200" dirty="0" smtClean="0">
                <a:solidFill>
                  <a:schemeClr val="bg1"/>
                </a:solidFill>
                <a:effectLst>
                  <a:outerShdw blurRad="38100" dist="38100" dir="2700000" algn="tl">
                    <a:srgbClr val="000000">
                      <a:alpha val="43137"/>
                    </a:srgbClr>
                  </a:outerShdw>
                </a:effectLst>
              </a:rPr>
              <a:t>Włodzisław Duch</a:t>
            </a:r>
            <a:br>
              <a:rPr lang="en-US" sz="3200" dirty="0" smtClean="0">
                <a:solidFill>
                  <a:schemeClr val="bg1"/>
                </a:solidFill>
                <a:effectLst>
                  <a:outerShdw blurRad="38100" dist="38100" dir="2700000" algn="tl">
                    <a:srgbClr val="000000">
                      <a:alpha val="43137"/>
                    </a:srgbClr>
                  </a:outerShdw>
                </a:effectLst>
              </a:rPr>
            </a:br>
            <a:endParaRPr lang="en-US" sz="1050" dirty="0" smtClean="0">
              <a:solidFill>
                <a:schemeClr val="bg1"/>
              </a:solidFill>
              <a:effectLst>
                <a:outerShdw blurRad="38100" dist="38100" dir="2700000" algn="tl">
                  <a:srgbClr val="000000">
                    <a:alpha val="43137"/>
                  </a:srgbClr>
                </a:outerShdw>
              </a:effectLst>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sz="2800" dirty="0" smtClean="0">
                <a:solidFill>
                  <a:schemeClr val="bg1"/>
                </a:solidFill>
              </a:rPr>
              <a:t>Department of Informatics, </a:t>
            </a:r>
            <a:br>
              <a:rPr lang="en-US" sz="2800" dirty="0" smtClean="0">
                <a:solidFill>
                  <a:schemeClr val="bg1"/>
                </a:solidFill>
              </a:rPr>
            </a:br>
            <a:r>
              <a:rPr lang="en-US" sz="2800" dirty="0" smtClean="0">
                <a:solidFill>
                  <a:schemeClr val="bg1"/>
                </a:solidFill>
              </a:rPr>
              <a:t>Nicolaus Copernicus University, </a:t>
            </a:r>
            <a:r>
              <a:rPr lang="en-US" sz="2800" dirty="0" err="1" smtClean="0">
                <a:solidFill>
                  <a:schemeClr val="bg1"/>
                </a:solidFill>
              </a:rPr>
              <a:t>Toruń</a:t>
            </a:r>
            <a:r>
              <a:rPr lang="en-US" sz="2800" dirty="0" smtClean="0">
                <a:solidFill>
                  <a:schemeClr val="bg1"/>
                </a:solidFill>
              </a:rPr>
              <a:t>, Poland</a:t>
            </a:r>
          </a:p>
          <a:p>
            <a:pPr eaLnBrk="1" hangingPunct="1">
              <a:lnSpc>
                <a:spcPct val="90000"/>
              </a:lnSpc>
              <a:defRPr/>
            </a:pPr>
            <a:r>
              <a:rPr lang="en-US" sz="2800" dirty="0" smtClean="0">
                <a:solidFill>
                  <a:schemeClr val="bg1"/>
                </a:solidFill>
              </a:rPr>
              <a:t>School of Computer Engineering, </a:t>
            </a:r>
            <a:br>
              <a:rPr lang="en-US" sz="2800" dirty="0" smtClean="0">
                <a:solidFill>
                  <a:schemeClr val="bg1"/>
                </a:solidFill>
              </a:rPr>
            </a:br>
            <a:r>
              <a:rPr lang="en-US" sz="2800" dirty="0" smtClean="0">
                <a:solidFill>
                  <a:schemeClr val="bg1"/>
                </a:solidFill>
              </a:rPr>
              <a:t>Nanyang Technological University, Singapore</a:t>
            </a:r>
          </a:p>
          <a:p>
            <a:pPr eaLnBrk="1" hangingPunct="1">
              <a:lnSpc>
                <a:spcPct val="90000"/>
              </a:lnSpc>
              <a:defRPr/>
            </a:pPr>
            <a:endParaRPr lang="en-US" sz="1000" dirty="0" smtClean="0">
              <a:solidFill>
                <a:schemeClr val="bg1"/>
              </a:solidFill>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sz="2800" dirty="0" smtClean="0">
                <a:solidFill>
                  <a:schemeClr val="bg1"/>
                </a:solidFill>
              </a:rPr>
              <a:t>Google: </a:t>
            </a:r>
            <a:r>
              <a:rPr lang="pl-PL" sz="2800" dirty="0" smtClean="0">
                <a:solidFill>
                  <a:schemeClr val="bg1"/>
                </a:solidFill>
              </a:rPr>
              <a:t>W. </a:t>
            </a:r>
            <a:r>
              <a:rPr lang="en-US" sz="2800" dirty="0" smtClean="0">
                <a:solidFill>
                  <a:schemeClr val="bg1"/>
                </a:solidFill>
              </a:rPr>
              <a:t>Duch</a:t>
            </a:r>
            <a:br>
              <a:rPr lang="en-US" sz="2800" dirty="0" smtClean="0">
                <a:solidFill>
                  <a:schemeClr val="bg1"/>
                </a:solidFill>
              </a:rPr>
            </a:br>
            <a:endParaRPr lang="en-US" sz="1000" dirty="0" smtClean="0">
              <a:solidFill>
                <a:schemeClr val="bg1"/>
              </a:solidFill>
            </a:endParaRPr>
          </a:p>
          <a:p>
            <a:pPr algn="r" eaLnBrk="1" fontAlgn="auto" hangingPunct="1">
              <a:spcAft>
                <a:spcPts val="0"/>
              </a:spcAft>
              <a:defRPr/>
            </a:pPr>
            <a:r>
              <a:rPr lang="en-US" dirty="0" smtClean="0">
                <a:solidFill>
                  <a:schemeClr val="bg1"/>
                </a:solidFill>
                <a:effectLst>
                  <a:outerShdw blurRad="38100" dist="38100" dir="2700000" algn="tl">
                    <a:srgbClr val="000000"/>
                  </a:outerShdw>
                </a:effectLst>
              </a:rPr>
              <a:t>SINTELNET, </a:t>
            </a:r>
            <a:r>
              <a:rPr lang="pl-PL" dirty="0" smtClean="0">
                <a:solidFill>
                  <a:schemeClr val="bg1"/>
                </a:solidFill>
                <a:effectLst>
                  <a:outerShdw blurRad="38100" dist="38100" dir="2700000" algn="tl">
                    <a:srgbClr val="000000"/>
                  </a:outerShdw>
                </a:effectLst>
              </a:rPr>
              <a:t>Warszawa</a:t>
            </a:r>
            <a:r>
              <a:rPr lang="en-US" dirty="0" smtClean="0">
                <a:solidFill>
                  <a:schemeClr val="bg1"/>
                </a:solidFill>
                <a:effectLst>
                  <a:outerShdw blurRad="38100" dist="38100" dir="2700000" algn="tl">
                    <a:srgbClr val="000000"/>
                  </a:outerShdw>
                </a:effectLst>
              </a:rPr>
              <a:t> </a:t>
            </a:r>
            <a:r>
              <a:rPr lang="pl-PL" dirty="0" smtClean="0">
                <a:solidFill>
                  <a:schemeClr val="bg1"/>
                </a:solidFill>
                <a:effectLst>
                  <a:outerShdw blurRad="38100" dist="38100" dir="2700000" algn="tl">
                    <a:srgbClr val="000000"/>
                  </a:outerShdw>
                </a:effectLst>
              </a:rPr>
              <a:t>10.3</a:t>
            </a:r>
            <a:r>
              <a:rPr lang="pl-PL" dirty="0" smtClean="0">
                <a:effectLst>
                  <a:outerShdw blurRad="38100" dist="38100" dir="2700000" algn="tl">
                    <a:srgbClr val="000000"/>
                  </a:outerShdw>
                </a:effectLst>
              </a:rPr>
              <a:t>.</a:t>
            </a:r>
            <a:r>
              <a:rPr lang="en-US" dirty="0" smtClean="0">
                <a:solidFill>
                  <a:schemeClr val="bg1"/>
                </a:solidFill>
                <a:effectLst>
                  <a:outerShdw blurRad="38100" dist="38100" dir="2700000" algn="tl">
                    <a:srgbClr val="000000"/>
                  </a:outerShdw>
                </a:effectLst>
              </a:rPr>
              <a:t>201</a:t>
            </a:r>
            <a:r>
              <a:rPr lang="pl-PL" dirty="0" smtClean="0">
                <a:solidFill>
                  <a:schemeClr val="bg1"/>
                </a:solidFill>
                <a:effectLst>
                  <a:outerShdw blurRad="38100" dist="38100" dir="2700000" algn="tl">
                    <a:srgbClr val="000000"/>
                  </a:outerShdw>
                </a:effectLst>
              </a:rPr>
              <a:t>2</a:t>
            </a:r>
            <a:endParaRPr lang="en-US" dirty="0">
              <a:solidFill>
                <a:schemeClr val="bg1"/>
              </a:solidFill>
              <a:effectLst>
                <a:outerShdw blurRad="38100" dist="38100" dir="2700000" algn="tl">
                  <a:srgbClr val="000000"/>
                </a:outerShdw>
              </a:effectLst>
            </a:endParaRPr>
          </a:p>
        </p:txBody>
      </p:sp>
      <p:pic>
        <p:nvPicPr>
          <p:cNvPr id="4100" name="Picture 9" descr="logo-u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1611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43113"/>
            <a:ext cx="1143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33400" y="152400"/>
            <a:ext cx="7772400" cy="990600"/>
          </a:xfrm>
          <a:effectLst>
            <a:outerShdw dist="35921" dir="2700000" algn="ctr" rotWithShape="0">
              <a:schemeClr val="bg2"/>
            </a:outerShdw>
          </a:effectLst>
        </p:spPr>
        <p:txBody>
          <a:bodyPr lIns="92075" tIns="46038" rIns="92075" bIns="46038"/>
          <a:lstStyle/>
          <a:p>
            <a:pPr>
              <a:defRPr/>
            </a:pPr>
            <a:r>
              <a:rPr lang="en-US" dirty="0" smtClean="0">
                <a:effectLst>
                  <a:outerShdw blurRad="38100" dist="38100" dir="2700000" algn="tl">
                    <a:srgbClr val="000000"/>
                  </a:outerShdw>
                </a:effectLst>
              </a:rPr>
              <a:t>Will is just another feeling</a:t>
            </a:r>
            <a:endParaRPr lang="en-US" dirty="0">
              <a:effectLst>
                <a:outerShdw blurRad="38100" dist="38100" dir="2700000" algn="tl">
                  <a:srgbClr val="000000"/>
                </a:outerShdw>
              </a:effectLst>
            </a:endParaRPr>
          </a:p>
        </p:txBody>
      </p:sp>
      <p:sp>
        <p:nvSpPr>
          <p:cNvPr id="19459" name="Rectangle 4"/>
          <p:cNvSpPr>
            <a:spLocks noChangeArrowheads="1"/>
          </p:cNvSpPr>
          <p:nvPr/>
        </p:nvSpPr>
        <p:spPr bwMode="auto">
          <a:xfrm>
            <a:off x="452438" y="1323975"/>
            <a:ext cx="83550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Aft>
                <a:spcPts val="1200"/>
              </a:spcAft>
              <a:buClr>
                <a:srgbClr val="FFCC66"/>
              </a:buClr>
            </a:pPr>
            <a:r>
              <a:rPr lang="en-US">
                <a:solidFill>
                  <a:srgbClr val="EAEAEA"/>
                </a:solidFill>
                <a:latin typeface="Arial" pitchFamily="34" charset="0"/>
              </a:rPr>
              <a:t>Wegner DM, </a:t>
            </a:r>
            <a:r>
              <a:rPr lang="en-US" i="1">
                <a:solidFill>
                  <a:srgbClr val="EAEAEA"/>
                </a:solidFill>
                <a:latin typeface="Arial" pitchFamily="34" charset="0"/>
              </a:rPr>
              <a:t>The illusion of conscious will</a:t>
            </a:r>
            <a:r>
              <a:rPr lang="en-US">
                <a:solidFill>
                  <a:srgbClr val="EAEAEA"/>
                </a:solidFill>
                <a:latin typeface="Arial" pitchFamily="34" charset="0"/>
              </a:rPr>
              <a:t>. MIT Press(2002)</a:t>
            </a:r>
            <a:endParaRPr lang="en-US" sz="1000">
              <a:solidFill>
                <a:srgbClr val="EAEAEA"/>
              </a:solidFill>
              <a:latin typeface="Arial" pitchFamily="34" charset="0"/>
            </a:endParaRPr>
          </a:p>
          <a:p>
            <a:pPr algn="l">
              <a:spcAft>
                <a:spcPts val="1200"/>
              </a:spcAft>
              <a:buClr>
                <a:srgbClr val="FFCC66"/>
              </a:buClr>
            </a:pPr>
            <a:r>
              <a:rPr lang="en-US">
                <a:solidFill>
                  <a:srgbClr val="EAEAEA"/>
                </a:solidFill>
                <a:latin typeface="Arial" pitchFamily="34" charset="0"/>
              </a:rPr>
              <a:t>We may be acting but do not realize that we are: ex: </a:t>
            </a:r>
            <a:r>
              <a:rPr lang="en-US">
                <a:solidFill>
                  <a:srgbClr val="FFCC66"/>
                </a:solidFill>
                <a:latin typeface="Arial" pitchFamily="34" charset="0"/>
              </a:rPr>
              <a:t>ouija board</a:t>
            </a:r>
            <a:r>
              <a:rPr lang="en-US">
                <a:solidFill>
                  <a:srgbClr val="EAEAEA"/>
                </a:solidFill>
                <a:latin typeface="Arial" pitchFamily="34" charset="0"/>
              </a:rPr>
              <a:t>,</a:t>
            </a:r>
          </a:p>
          <a:p>
            <a:pPr algn="l">
              <a:spcAft>
                <a:spcPts val="1200"/>
              </a:spcAft>
              <a:buClr>
                <a:srgbClr val="FFCC66"/>
              </a:buClr>
            </a:pPr>
            <a:r>
              <a:rPr lang="en-US">
                <a:solidFill>
                  <a:srgbClr val="EAEAEA"/>
                </a:solidFill>
                <a:latin typeface="Arial" pitchFamily="34" charset="0"/>
              </a:rPr>
              <a:t>facilitated communication; water divination and hypnotism.</a:t>
            </a:r>
          </a:p>
          <a:p>
            <a:pPr algn="l">
              <a:spcAft>
                <a:spcPts val="1200"/>
              </a:spcAft>
              <a:buClr>
                <a:srgbClr val="FFCC66"/>
              </a:buClr>
            </a:pPr>
            <a:r>
              <a:rPr lang="en-US">
                <a:solidFill>
                  <a:srgbClr val="EAEAEA"/>
                </a:solidFill>
                <a:latin typeface="Arial" pitchFamily="34" charset="0"/>
              </a:rPr>
              <a:t>We are not acting, but think that we are: subjects may be induced to believe that they have performed some actions, or that their actions are achieving far more than they in fact are. </a:t>
            </a:r>
          </a:p>
          <a:p>
            <a:pPr algn="l">
              <a:spcAft>
                <a:spcPts val="1200"/>
              </a:spcAft>
              <a:buClr>
                <a:srgbClr val="FFCC66"/>
              </a:buClr>
            </a:pPr>
            <a:r>
              <a:rPr lang="en-US">
                <a:solidFill>
                  <a:srgbClr val="EAEAEA"/>
                </a:solidFill>
                <a:latin typeface="Arial" pitchFamily="34" charset="0"/>
              </a:rPr>
              <a:t>Conscious acts of will are never the direct causes of our actions, instead, both conscious willing and action are the effects of a common unconscious cause. </a:t>
            </a:r>
          </a:p>
          <a:p>
            <a:pPr algn="l">
              <a:spcAft>
                <a:spcPts val="1200"/>
              </a:spcAft>
              <a:buClr>
                <a:srgbClr val="FFCC66"/>
              </a:buClr>
            </a:pPr>
            <a:endParaRPr lang="en-US">
              <a:solidFill>
                <a:srgbClr val="EAEAEA"/>
              </a:solidFill>
              <a:latin typeface="Arial" pitchFamily="34" charset="0"/>
            </a:endParaRPr>
          </a:p>
        </p:txBody>
      </p:sp>
      <p:pic>
        <p:nvPicPr>
          <p:cNvPr id="19460" name="Obraz 14" descr="Clipboard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330200" y="1368425"/>
            <a:ext cx="8585200" cy="5311775"/>
            <a:chOff x="329606" y="1367763"/>
            <a:chExt cx="8585794" cy="5312437"/>
          </a:xfrm>
        </p:grpSpPr>
        <p:sp>
          <p:nvSpPr>
            <p:cNvPr id="19463" name="Rectangle 4"/>
            <p:cNvSpPr>
              <a:spLocks noChangeArrowheads="1"/>
            </p:cNvSpPr>
            <p:nvPr/>
          </p:nvSpPr>
          <p:spPr bwMode="auto">
            <a:xfrm>
              <a:off x="423863" y="4872251"/>
              <a:ext cx="8491537" cy="180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Bef>
                  <a:spcPct val="20000"/>
                </a:spcBef>
                <a:buClr>
                  <a:srgbClr val="FFCC66"/>
                </a:buClr>
              </a:pPr>
              <a:r>
                <a:rPr lang="pl-PL">
                  <a:solidFill>
                    <a:srgbClr val="FFCC66"/>
                  </a:solidFill>
                  <a:latin typeface="Arial" pitchFamily="34" charset="0"/>
                </a:rPr>
                <a:t>TMS</a:t>
              </a:r>
              <a:r>
                <a:rPr lang="en-US">
                  <a:solidFill>
                    <a:srgbClr val="EAEAEA"/>
                  </a:solidFill>
                  <a:latin typeface="Arial" pitchFamily="34" charset="0"/>
                </a:rPr>
                <a:t> stimulations:</a:t>
              </a:r>
              <a:r>
                <a:rPr lang="pl-PL">
                  <a:solidFill>
                    <a:srgbClr val="EAEAEA"/>
                  </a:solidFill>
                  <a:latin typeface="Arial" pitchFamily="34" charset="0"/>
                </a:rPr>
                <a:t> </a:t>
              </a:r>
              <a:r>
                <a:rPr lang="en-US">
                  <a:solidFill>
                    <a:srgbClr val="EAEAEA"/>
                  </a:solidFill>
                  <a:latin typeface="Arial" pitchFamily="34" charset="0"/>
                </a:rPr>
                <a:t>even if one side is selected </a:t>
              </a:r>
              <a:r>
                <a:rPr lang="pl-PL">
                  <a:solidFill>
                    <a:srgbClr val="EAEAEA"/>
                  </a:solidFill>
                  <a:latin typeface="Arial" pitchFamily="34" charset="0"/>
                </a:rPr>
                <a:t>80% </a:t>
              </a:r>
              <a:r>
                <a:rPr lang="en-US">
                  <a:solidFill>
                    <a:srgbClr val="EAEAEA"/>
                  </a:solidFill>
                  <a:latin typeface="Arial" pitchFamily="34" charset="0"/>
                </a:rPr>
                <a:t>of times the choice is felt as free ... we could be radio controlled!</a:t>
              </a:r>
            </a:p>
            <a:p>
              <a:pPr algn="l">
                <a:spcBef>
                  <a:spcPct val="20000"/>
                </a:spcBef>
                <a:buClr>
                  <a:srgbClr val="FFCC66"/>
                </a:buClr>
              </a:pPr>
              <a:endParaRPr lang="en-US" sz="1000">
                <a:solidFill>
                  <a:srgbClr val="EAEAEA"/>
                </a:solidFill>
                <a:latin typeface="Arial" pitchFamily="34" charset="0"/>
              </a:endParaRPr>
            </a:p>
            <a:p>
              <a:pPr algn="l">
                <a:spcBef>
                  <a:spcPct val="20000"/>
                </a:spcBef>
                <a:buClr>
                  <a:srgbClr val="FFCC66"/>
                </a:buClr>
              </a:pPr>
              <a:r>
                <a:rPr lang="en-US">
                  <a:solidFill>
                    <a:srgbClr val="EAEAEA"/>
                  </a:solidFill>
                  <a:latin typeface="Arial" pitchFamily="34" charset="0"/>
                </a:rPr>
                <a:t>Will is just another feeling resulting from attention to the state of the </a:t>
              </a:r>
              <a:br>
                <a:rPr lang="en-US">
                  <a:solidFill>
                    <a:srgbClr val="EAEAEA"/>
                  </a:solidFill>
                  <a:latin typeface="Arial" pitchFamily="34" charset="0"/>
                </a:rPr>
              </a:br>
              <a:r>
                <a:rPr lang="en-US">
                  <a:solidFill>
                    <a:srgbClr val="EAEAEA"/>
                  </a:solidFill>
                  <a:latin typeface="Arial" pitchFamily="34" charset="0"/>
                </a:rPr>
                <a:t>pre-supplementary motor cortex (</a:t>
              </a:r>
              <a:r>
                <a:rPr lang="en-US">
                  <a:solidFill>
                    <a:srgbClr val="FFC000"/>
                  </a:solidFill>
                  <a:latin typeface="Arial" pitchFamily="34" charset="0"/>
                </a:rPr>
                <a:t>Pre-SMA</a:t>
              </a:r>
              <a:r>
                <a:rPr lang="en-US">
                  <a:solidFill>
                    <a:srgbClr val="EAEAEA"/>
                  </a:solidFill>
                  <a:latin typeface="Arial" pitchFamily="34" charset="0"/>
                </a:rPr>
                <a:t>).  </a:t>
              </a:r>
            </a:p>
          </p:txBody>
        </p:sp>
        <p:pic>
          <p:nvPicPr>
            <p:cNvPr id="194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06" y="1367763"/>
              <a:ext cx="4572000" cy="34385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grpSp>
      <p:pic>
        <p:nvPicPr>
          <p:cNvPr id="19462" name="Picture 6"/>
          <p:cNvPicPr>
            <a:picLocks noChangeAspect="1" noChangeArrowheads="1"/>
          </p:cNvPicPr>
          <p:nvPr/>
        </p:nvPicPr>
        <p:blipFill>
          <a:blip r:embed="rId5"/>
          <a:srcRect/>
          <a:stretch>
            <a:fillRect/>
          </a:stretch>
        </p:blipFill>
        <p:spPr bwMode="auto">
          <a:xfrm>
            <a:off x="3419475" y="1009650"/>
            <a:ext cx="5724525" cy="389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07551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19462"/>
                                        </p:tgtEl>
                                        <p:attrNameLst>
                                          <p:attrName>style.visibility</p:attrName>
                                        </p:attrNameLst>
                                      </p:cBhvr>
                                      <p:to>
                                        <p:strVal val="visible"/>
                                      </p:to>
                                    </p:set>
                                    <p:anim calcmode="lin" valueType="num">
                                      <p:cBhvr>
                                        <p:cTn id="11" dur="500" fill="hold"/>
                                        <p:tgtEl>
                                          <p:spTgt spid="19462"/>
                                        </p:tgtEl>
                                        <p:attrNameLst>
                                          <p:attrName>ppt_w</p:attrName>
                                        </p:attrNameLst>
                                      </p:cBhvr>
                                      <p:tavLst>
                                        <p:tav tm="0">
                                          <p:val>
                                            <p:fltVal val="0"/>
                                          </p:val>
                                        </p:tav>
                                        <p:tav tm="100000">
                                          <p:val>
                                            <p:strVal val="#ppt_w"/>
                                          </p:val>
                                        </p:tav>
                                      </p:tavLst>
                                    </p:anim>
                                    <p:anim calcmode="lin" valueType="num">
                                      <p:cBhvr>
                                        <p:cTn id="12" dur="500" fill="hold"/>
                                        <p:tgtEl>
                                          <p:spTgt spid="19462"/>
                                        </p:tgtEl>
                                        <p:attrNameLst>
                                          <p:attrName>ppt_h</p:attrName>
                                        </p:attrNameLst>
                                      </p:cBhvr>
                                      <p:tavLst>
                                        <p:tav tm="0">
                                          <p:val>
                                            <p:fltVal val="0"/>
                                          </p:val>
                                        </p:tav>
                                        <p:tav tm="100000">
                                          <p:val>
                                            <p:strVal val="#ppt_h"/>
                                          </p:val>
                                        </p:tav>
                                      </p:tavLst>
                                    </p:anim>
                                    <p:animEffect transition="in" filter="fade">
                                      <p:cBhvr>
                                        <p:cTn id="1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685800" y="350838"/>
            <a:ext cx="7772400" cy="727075"/>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outerShdw>
                </a:effectLst>
              </a:rPr>
              <a:t>Is consciousness causing actions?</a:t>
            </a:r>
          </a:p>
        </p:txBody>
      </p:sp>
      <p:sp>
        <p:nvSpPr>
          <p:cNvPr id="28675" name="Rectangle 3"/>
          <p:cNvSpPr>
            <a:spLocks noGrp="1" noChangeArrowheads="1"/>
          </p:cNvSpPr>
          <p:nvPr>
            <p:ph type="body" idx="1"/>
          </p:nvPr>
        </p:nvSpPr>
        <p:spPr>
          <a:xfrm>
            <a:off x="568325" y="1130300"/>
            <a:ext cx="8370888" cy="835025"/>
          </a:xfrm>
          <a:noFill/>
        </p:spPr>
        <p:txBody>
          <a:bodyPr lIns="92075" tIns="46038" rIns="92075" bIns="46038"/>
          <a:lstStyle/>
          <a:p>
            <a:pPr marL="0" indent="0" eaLnBrk="1" hangingPunct="1">
              <a:spcBef>
                <a:spcPts val="600"/>
              </a:spcBef>
              <a:buFontTx/>
              <a:buNone/>
            </a:pPr>
            <a:r>
              <a:rPr lang="en-US" sz="2000" smtClean="0">
                <a:solidFill>
                  <a:srgbClr val="F8F8F8"/>
                </a:solidFill>
              </a:rPr>
              <a:t>Bargh (1997b) estimates: Our psychological reactions from moment to moment… are 99.44% automatic. </a:t>
            </a:r>
            <a:endParaRPr lang="pl-PL" sz="2000" smtClean="0">
              <a:solidFill>
                <a:srgbClr val="F8F8F8"/>
              </a:solidFill>
            </a:endParaRPr>
          </a:p>
        </p:txBody>
      </p:sp>
      <p:sp>
        <p:nvSpPr>
          <p:cNvPr id="28676" name="Rectangle 4"/>
          <p:cNvSpPr>
            <a:spLocks noChangeArrowheads="1"/>
          </p:cNvSpPr>
          <p:nvPr/>
        </p:nvSpPr>
        <p:spPr bwMode="auto">
          <a:xfrm>
            <a:off x="565150" y="1965325"/>
            <a:ext cx="56308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Aft>
                <a:spcPts val="1200"/>
              </a:spcAft>
              <a:buClr>
                <a:srgbClr val="FFCC66"/>
              </a:buClr>
            </a:pPr>
            <a:r>
              <a:rPr lang="en-US" dirty="0" err="1">
                <a:solidFill>
                  <a:srgbClr val="F8F8F8"/>
                </a:solidFill>
                <a:latin typeface="Arial" pitchFamily="34" charset="0"/>
              </a:rPr>
              <a:t>Dijksterhuis</a:t>
            </a:r>
            <a:r>
              <a:rPr lang="en-US" dirty="0">
                <a:solidFill>
                  <a:srgbClr val="F8F8F8"/>
                </a:solidFill>
                <a:latin typeface="Arial" pitchFamily="34" charset="0"/>
              </a:rPr>
              <a:t> et al. (2005):  sequential conscious thinking in comparison to the unconscious parallel processing cannot accomplish much; “strictly speaking, conscious thought  does not exist”, conscious thought is merely some unconsciously processed information or brain state that wins the competition to enter awareness (highest control level). </a:t>
            </a:r>
          </a:p>
          <a:p>
            <a:pPr algn="l">
              <a:spcAft>
                <a:spcPts val="1200"/>
              </a:spcAft>
              <a:buClr>
                <a:srgbClr val="FFCC66"/>
              </a:buClr>
            </a:pPr>
            <a:r>
              <a:rPr lang="en-US" dirty="0" err="1">
                <a:solidFill>
                  <a:srgbClr val="F8F8F8"/>
                </a:solidFill>
                <a:latin typeface="Arial" pitchFamily="34" charset="0"/>
              </a:rPr>
              <a:t>Baumeister</a:t>
            </a:r>
            <a:r>
              <a:rPr lang="en-US" dirty="0">
                <a:solidFill>
                  <a:srgbClr val="F8F8F8"/>
                </a:solidFill>
                <a:latin typeface="Arial" pitchFamily="34" charset="0"/>
              </a:rPr>
              <a:t>, R. F., </a:t>
            </a:r>
            <a:r>
              <a:rPr lang="en-US" dirty="0" err="1">
                <a:solidFill>
                  <a:srgbClr val="F8F8F8"/>
                </a:solidFill>
                <a:latin typeface="Arial" pitchFamily="34" charset="0"/>
              </a:rPr>
              <a:t>Masicampo</a:t>
            </a:r>
            <a:r>
              <a:rPr lang="en-US" dirty="0">
                <a:solidFill>
                  <a:srgbClr val="F8F8F8"/>
                </a:solidFill>
                <a:latin typeface="Arial" pitchFamily="34" charset="0"/>
              </a:rPr>
              <a:t>, E. J., &amp; </a:t>
            </a:r>
            <a:r>
              <a:rPr lang="en-US" dirty="0" err="1">
                <a:solidFill>
                  <a:srgbClr val="F8F8F8"/>
                </a:solidFill>
                <a:latin typeface="Arial" pitchFamily="34" charset="0"/>
              </a:rPr>
              <a:t>Vohs</a:t>
            </a:r>
            <a:r>
              <a:rPr lang="en-US" dirty="0">
                <a:solidFill>
                  <a:srgbClr val="F8F8F8"/>
                </a:solidFill>
                <a:latin typeface="Arial" pitchFamily="34" charset="0"/>
              </a:rPr>
              <a:t>, K. D. </a:t>
            </a:r>
            <a:r>
              <a:rPr lang="en-US" dirty="0" smtClean="0">
                <a:solidFill>
                  <a:srgbClr val="F8F8F8"/>
                </a:solidFill>
                <a:latin typeface="Arial" pitchFamily="34" charset="0"/>
              </a:rPr>
              <a:t>Do </a:t>
            </a:r>
            <a:r>
              <a:rPr lang="en-US" dirty="0">
                <a:solidFill>
                  <a:srgbClr val="F8F8F8"/>
                </a:solidFill>
                <a:latin typeface="Arial" pitchFamily="34" charset="0"/>
              </a:rPr>
              <a:t>conscious thoughts cause behavior? Annual Review of </a:t>
            </a:r>
            <a:r>
              <a:rPr lang="en-US" dirty="0" smtClean="0">
                <a:solidFill>
                  <a:srgbClr val="F8F8F8"/>
                </a:solidFill>
                <a:latin typeface="Arial" pitchFamily="34" charset="0"/>
              </a:rPr>
              <a:t>Psychology </a:t>
            </a:r>
            <a:r>
              <a:rPr lang="en-US" dirty="0">
                <a:solidFill>
                  <a:srgbClr val="F8F8F8"/>
                </a:solidFill>
                <a:latin typeface="Arial" pitchFamily="34" charset="0"/>
              </a:rPr>
              <a:t>(2011</a:t>
            </a:r>
            <a:r>
              <a:rPr lang="en-US" dirty="0" smtClean="0">
                <a:solidFill>
                  <a:srgbClr val="F8F8F8"/>
                </a:solidFill>
                <a:latin typeface="Arial" pitchFamily="34" charset="0"/>
              </a:rPr>
              <a:t>). </a:t>
            </a:r>
            <a:endParaRPr lang="en-US" dirty="0">
              <a:solidFill>
                <a:srgbClr val="F8F8F8"/>
              </a:solidFill>
              <a:latin typeface="Arial" pitchFamily="34" charset="0"/>
            </a:endParaRPr>
          </a:p>
          <a:p>
            <a:pPr algn="l">
              <a:spcAft>
                <a:spcPts val="1200"/>
              </a:spcAft>
              <a:buClr>
                <a:srgbClr val="FFCC66"/>
              </a:buClr>
            </a:pPr>
            <a:r>
              <a:rPr lang="en-US" dirty="0">
                <a:solidFill>
                  <a:srgbClr val="F8F8F8"/>
                </a:solidFill>
                <a:latin typeface="Arial" pitchFamily="34" charset="0"/>
              </a:rPr>
              <a:t>Answer: yes, but not directly, we have no conscious control over what comes to our mind, but conscious thoughts influence mental states. </a:t>
            </a: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42198"/>
            <a:ext cx="2895600" cy="4200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17496274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685800" y="350838"/>
            <a:ext cx="7772400" cy="727075"/>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outerShdw>
                </a:effectLst>
              </a:rPr>
              <a:t>Is it good for you?</a:t>
            </a:r>
          </a:p>
        </p:txBody>
      </p:sp>
      <p:sp>
        <p:nvSpPr>
          <p:cNvPr id="29699" name="Rectangle 3"/>
          <p:cNvSpPr>
            <a:spLocks noGrp="1" noChangeArrowheads="1"/>
          </p:cNvSpPr>
          <p:nvPr>
            <p:ph type="body" idx="1"/>
          </p:nvPr>
        </p:nvSpPr>
        <p:spPr>
          <a:xfrm>
            <a:off x="568325" y="1440115"/>
            <a:ext cx="8302625" cy="1002649"/>
          </a:xfrm>
          <a:noFill/>
        </p:spPr>
        <p:txBody>
          <a:bodyPr lIns="92075" tIns="46038" rIns="92075" bIns="46038"/>
          <a:lstStyle/>
          <a:p>
            <a:pPr marL="0" indent="0">
              <a:spcAft>
                <a:spcPts val="1200"/>
              </a:spcAft>
              <a:buFontTx/>
              <a:buNone/>
            </a:pPr>
            <a:r>
              <a:rPr lang="en-US" sz="2000" dirty="0" smtClean="0">
                <a:solidFill>
                  <a:srgbClr val="F8F8F8"/>
                </a:solidFill>
              </a:rPr>
              <a:t>R.F. </a:t>
            </a:r>
            <a:r>
              <a:rPr lang="en-US" sz="2000" dirty="0" err="1" smtClean="0">
                <a:solidFill>
                  <a:srgbClr val="F8F8F8"/>
                </a:solidFill>
              </a:rPr>
              <a:t>Baumeister</a:t>
            </a:r>
            <a:r>
              <a:rPr lang="en-US" sz="2000" dirty="0" smtClean="0">
                <a:solidFill>
                  <a:srgbClr val="F8F8F8"/>
                </a:solidFill>
              </a:rPr>
              <a:t> et al. </a:t>
            </a:r>
            <a:r>
              <a:rPr lang="en-US" sz="2000" dirty="0" err="1" smtClean="0">
                <a:solidFill>
                  <a:srgbClr val="F8F8F8"/>
                </a:solidFill>
              </a:rPr>
              <a:t>Prosocial</a:t>
            </a:r>
            <a:r>
              <a:rPr lang="en-US" sz="2000" dirty="0" smtClean="0">
                <a:solidFill>
                  <a:srgbClr val="F8F8F8"/>
                </a:solidFill>
              </a:rPr>
              <a:t> benefits of feeling free: </a:t>
            </a:r>
            <a:br>
              <a:rPr lang="en-US" sz="2000" dirty="0" smtClean="0">
                <a:solidFill>
                  <a:srgbClr val="F8F8F8"/>
                </a:solidFill>
              </a:rPr>
            </a:br>
            <a:r>
              <a:rPr lang="en-US" sz="2000" dirty="0" smtClean="0">
                <a:solidFill>
                  <a:srgbClr val="F8F8F8"/>
                </a:solidFill>
              </a:rPr>
              <a:t>Disbelief in free will increases aggression and reduces helpfulness. </a:t>
            </a:r>
            <a:br>
              <a:rPr lang="en-US" sz="2000" dirty="0" smtClean="0">
                <a:solidFill>
                  <a:srgbClr val="F8F8F8"/>
                </a:solidFill>
              </a:rPr>
            </a:br>
            <a:r>
              <a:rPr lang="en-US" sz="2000" dirty="0" smtClean="0">
                <a:solidFill>
                  <a:srgbClr val="F8F8F8"/>
                </a:solidFill>
              </a:rPr>
              <a:t>Personality and Social Psychology Bulletin  35: 260-268, 2009.</a:t>
            </a:r>
            <a:endParaRPr lang="pl-PL" sz="2000" dirty="0" smtClean="0">
              <a:solidFill>
                <a:srgbClr val="F8F8F8"/>
              </a:solidFill>
            </a:endParaRPr>
          </a:p>
        </p:txBody>
      </p:sp>
      <p:sp>
        <p:nvSpPr>
          <p:cNvPr id="24580" name="Rectangle 4"/>
          <p:cNvSpPr>
            <a:spLocks noChangeArrowheads="1"/>
          </p:cNvSpPr>
          <p:nvPr/>
        </p:nvSpPr>
        <p:spPr bwMode="auto">
          <a:xfrm>
            <a:off x="565150" y="2599453"/>
            <a:ext cx="8437563" cy="406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Aft>
                <a:spcPts val="1200"/>
              </a:spcAft>
              <a:buClr>
                <a:srgbClr val="FFCC66"/>
              </a:buClr>
              <a:defRPr/>
            </a:pPr>
            <a:r>
              <a:rPr lang="en-US" dirty="0">
                <a:solidFill>
                  <a:srgbClr val="F8F8F8"/>
                </a:solidFill>
                <a:latin typeface="Arial" pitchFamily="34" charset="0"/>
              </a:rPr>
              <a:t>Belief in free will may foster a sense of thoughtful reflection and willingness to exert energy, promoting helpfulness and reducing aggression. Disbelief in free will may make behavior more reliant on selfish, automatic impulses and therefore less socially desirable. </a:t>
            </a:r>
          </a:p>
          <a:p>
            <a:pPr marL="342900" indent="-342900" algn="l">
              <a:spcAft>
                <a:spcPts val="1200"/>
              </a:spcAft>
              <a:buClr>
                <a:srgbClr val="FFCC66"/>
              </a:buClr>
              <a:buFont typeface="Arial" pitchFamily="34" charset="0"/>
              <a:buChar char="•"/>
              <a:defRPr/>
            </a:pPr>
            <a:r>
              <a:rPr lang="en-US" dirty="0">
                <a:solidFill>
                  <a:srgbClr val="F8F8F8"/>
                </a:solidFill>
                <a:latin typeface="Arial" pitchFamily="34" charset="0"/>
              </a:rPr>
              <a:t>Induced disbelief in free will reduced willingness to help others.</a:t>
            </a:r>
          </a:p>
          <a:p>
            <a:pPr marL="342900" indent="-342900" algn="l">
              <a:spcAft>
                <a:spcPts val="1200"/>
              </a:spcAft>
              <a:buClr>
                <a:srgbClr val="FFCC66"/>
              </a:buClr>
              <a:buFont typeface="Arial" pitchFamily="34" charset="0"/>
              <a:buChar char="•"/>
              <a:defRPr/>
            </a:pPr>
            <a:r>
              <a:rPr lang="en-US" dirty="0">
                <a:solidFill>
                  <a:srgbClr val="F8F8F8"/>
                </a:solidFill>
                <a:latin typeface="Arial" pitchFamily="34" charset="0"/>
              </a:rPr>
              <a:t>Chronic disbelief in free will was associated with reduced helping behavior. </a:t>
            </a:r>
          </a:p>
          <a:p>
            <a:pPr marL="342900" indent="-342900" algn="l">
              <a:spcAft>
                <a:spcPts val="1200"/>
              </a:spcAft>
              <a:buClr>
                <a:srgbClr val="FFCC66"/>
              </a:buClr>
              <a:buFont typeface="Arial" pitchFamily="34" charset="0"/>
              <a:buChar char="•"/>
              <a:defRPr/>
            </a:pPr>
            <a:r>
              <a:rPr lang="en-US" dirty="0">
                <a:solidFill>
                  <a:srgbClr val="F8F8F8"/>
                </a:solidFill>
                <a:latin typeface="Arial" pitchFamily="34" charset="0"/>
              </a:rPr>
              <a:t>Induced disbelief in free will caused participants to act more aggressively than others. </a:t>
            </a:r>
          </a:p>
          <a:p>
            <a:pPr algn="l">
              <a:spcAft>
                <a:spcPts val="1200"/>
              </a:spcAft>
              <a:buClr>
                <a:srgbClr val="FFCC66"/>
              </a:buClr>
              <a:defRPr/>
            </a:pPr>
            <a:r>
              <a:rPr lang="en-US" dirty="0">
                <a:solidFill>
                  <a:srgbClr val="F8F8F8"/>
                </a:solidFill>
                <a:latin typeface="Arial" pitchFamily="34" charset="0"/>
              </a:rPr>
              <a:t>Conclusion: belief in free will seems to promote socially desirable and harmonious behavior, contributes to feeling of empowerment. </a:t>
            </a:r>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6097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68132195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33400" y="274638"/>
            <a:ext cx="7772400" cy="792162"/>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outerShdw>
                </a:effectLst>
              </a:rPr>
              <a:t>Brain and will</a:t>
            </a:r>
            <a:endParaRPr lang="pl-PL" dirty="0">
              <a:effectLst>
                <a:outerShdw blurRad="38100" dist="38100" dir="2700000" algn="tl">
                  <a:srgbClr val="000000"/>
                </a:outerShdw>
              </a:effectLst>
            </a:endParaRPr>
          </a:p>
        </p:txBody>
      </p:sp>
      <p:sp>
        <p:nvSpPr>
          <p:cNvPr id="579587" name="Rectangle 3"/>
          <p:cNvSpPr>
            <a:spLocks noGrp="1" noChangeArrowheads="1"/>
          </p:cNvSpPr>
          <p:nvPr>
            <p:ph type="body" idx="1"/>
          </p:nvPr>
        </p:nvSpPr>
        <p:spPr>
          <a:xfrm>
            <a:off x="406400" y="2698795"/>
            <a:ext cx="8545513" cy="566738"/>
          </a:xfrm>
        </p:spPr>
        <p:txBody>
          <a:bodyPr lIns="92075" tIns="46038" rIns="92075" bIns="46038"/>
          <a:lstStyle/>
          <a:p>
            <a:pPr marL="0" indent="0" eaLnBrk="1" hangingPunct="1">
              <a:spcBef>
                <a:spcPct val="0"/>
              </a:spcBef>
              <a:buFontTx/>
              <a:buNone/>
              <a:defRPr/>
            </a:pPr>
            <a:r>
              <a:rPr lang="en-US" sz="2000" dirty="0" smtClean="0">
                <a:effectLst>
                  <a:outerShdw blurRad="38100" dist="38100" dir="2700000" algn="tl">
                    <a:srgbClr val="000000"/>
                  </a:outerShdw>
                </a:effectLst>
              </a:rPr>
              <a:t>What are the options</a:t>
            </a:r>
            <a:r>
              <a:rPr lang="pl-PL" sz="2000"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Naive</a:t>
            </a:r>
            <a:r>
              <a:rPr lang="pl-PL" sz="2000"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reflexive and mechanical</a:t>
            </a:r>
            <a:r>
              <a:rPr lang="pl-PL" sz="2000" dirty="0" smtClean="0">
                <a:effectLst>
                  <a:outerShdw blurRad="38100" dist="38100" dir="2700000" algn="tl">
                    <a:srgbClr val="000000"/>
                  </a:outerShdw>
                </a:effectLst>
              </a:rPr>
              <a:t>.   </a:t>
            </a:r>
            <a:endParaRPr lang="pl-PL" sz="2000" dirty="0" smtClean="0"/>
          </a:p>
        </p:txBody>
      </p:sp>
      <p:sp>
        <p:nvSpPr>
          <p:cNvPr id="30724" name="Rectangle 4"/>
          <p:cNvSpPr>
            <a:spLocks noChangeArrowheads="1"/>
          </p:cNvSpPr>
          <p:nvPr/>
        </p:nvSpPr>
        <p:spPr bwMode="auto">
          <a:xfrm>
            <a:off x="441325" y="1201738"/>
            <a:ext cx="83550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Bef>
                <a:spcPct val="50000"/>
              </a:spcBef>
              <a:buClr>
                <a:srgbClr val="FFCC66"/>
              </a:buClr>
            </a:pPr>
            <a:r>
              <a:rPr lang="en-US">
                <a:solidFill>
                  <a:srgbClr val="EAEAEA"/>
                </a:solidFill>
                <a:latin typeface="Arial" pitchFamily="34" charset="0"/>
              </a:rPr>
              <a:t>Brain exists solely for its own survival</a:t>
            </a:r>
            <a:r>
              <a:rPr lang="pl-PL">
                <a:solidFill>
                  <a:srgbClr val="EAEAEA"/>
                </a:solidFill>
                <a:latin typeface="Arial" pitchFamily="34" charset="0"/>
              </a:rPr>
              <a:t>, </a:t>
            </a:r>
            <a:r>
              <a:rPr lang="en-US">
                <a:solidFill>
                  <a:srgbClr val="EAEAEA"/>
                </a:solidFill>
                <a:latin typeface="Arial" pitchFamily="34" charset="0"/>
              </a:rPr>
              <a:t>not  to understand ourselves</a:t>
            </a:r>
            <a:r>
              <a:rPr lang="pl-PL">
                <a:solidFill>
                  <a:srgbClr val="EAEAEA"/>
                </a:solidFill>
                <a:latin typeface="Arial" pitchFamily="34" charset="0"/>
              </a:rPr>
              <a:t>. </a:t>
            </a:r>
            <a:r>
              <a:rPr lang="en-US">
                <a:solidFill>
                  <a:srgbClr val="EAEAEA"/>
                </a:solidFill>
                <a:latin typeface="Arial" pitchFamily="34" charset="0"/>
              </a:rPr>
              <a:t>Only by looking from outside we can understand the brain and draw conclusions about its nature and functions</a:t>
            </a:r>
            <a:r>
              <a:rPr lang="pl-PL">
                <a:solidFill>
                  <a:srgbClr val="EAEAEA"/>
                </a:solidFill>
                <a:latin typeface="Arial" pitchFamily="34" charset="0"/>
              </a:rPr>
              <a:t>.</a:t>
            </a:r>
          </a:p>
          <a:p>
            <a:pPr algn="r">
              <a:spcBef>
                <a:spcPct val="50000"/>
              </a:spcBef>
              <a:buClr>
                <a:srgbClr val="FFCC66"/>
              </a:buClr>
            </a:pPr>
            <a:r>
              <a:rPr lang="en-US">
                <a:solidFill>
                  <a:srgbClr val="EAEAEA"/>
                </a:solidFill>
                <a:latin typeface="Arial" pitchFamily="34" charset="0"/>
              </a:rPr>
              <a:t>Edward Osborne W</a:t>
            </a:r>
            <a:r>
              <a:rPr lang="pl-PL">
                <a:solidFill>
                  <a:srgbClr val="EAEAEA"/>
                </a:solidFill>
                <a:latin typeface="Arial" pitchFamily="34" charset="0"/>
              </a:rPr>
              <a:t>ilson</a:t>
            </a:r>
            <a:endParaRPr lang="en-US">
              <a:solidFill>
                <a:srgbClr val="EAEAEA"/>
              </a:solidFill>
              <a:latin typeface="Arial" pitchFamily="34" charset="0"/>
            </a:endParaRPr>
          </a:p>
        </p:txBody>
      </p:sp>
      <p:grpSp>
        <p:nvGrpSpPr>
          <p:cNvPr id="30725" name="Group 8"/>
          <p:cNvGrpSpPr>
            <a:grpSpLocks/>
          </p:cNvGrpSpPr>
          <p:nvPr/>
        </p:nvGrpSpPr>
        <p:grpSpPr bwMode="auto">
          <a:xfrm>
            <a:off x="80963" y="3436938"/>
            <a:ext cx="3173412" cy="3086100"/>
            <a:chOff x="189129" y="3611143"/>
            <a:chExt cx="3173196" cy="3086233"/>
          </a:xfrm>
        </p:grpSpPr>
        <p:sp>
          <p:nvSpPr>
            <p:cNvPr id="3" name="Oval 2"/>
            <p:cNvSpPr/>
            <p:nvPr/>
          </p:nvSpPr>
          <p:spPr bwMode="auto">
            <a:xfrm>
              <a:off x="549466" y="4465255"/>
              <a:ext cx="2233461" cy="46833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buClr>
                  <a:srgbClr val="FFCC66"/>
                </a:buClr>
                <a:defRPr/>
              </a:pPr>
              <a:r>
                <a:rPr lang="en-US" sz="1600" dirty="0">
                  <a:solidFill>
                    <a:srgbClr val="000000"/>
                  </a:solidFill>
                </a:rPr>
                <a:t>Consciousness</a:t>
              </a:r>
              <a:endParaRPr lang="pl-PL" sz="1600" dirty="0">
                <a:solidFill>
                  <a:srgbClr val="000000"/>
                </a:solidFill>
              </a:endParaRPr>
            </a:p>
          </p:txBody>
        </p:sp>
        <p:sp>
          <p:nvSpPr>
            <p:cNvPr id="11" name="Oval 10"/>
            <p:cNvSpPr/>
            <p:nvPr/>
          </p:nvSpPr>
          <p:spPr bwMode="auto">
            <a:xfrm>
              <a:off x="1297129" y="5206649"/>
              <a:ext cx="1333409" cy="46833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buClr>
                  <a:srgbClr val="FFCC66"/>
                </a:buClr>
                <a:defRPr/>
              </a:pPr>
              <a:r>
                <a:rPr lang="en-US" sz="1600" dirty="0">
                  <a:solidFill>
                    <a:srgbClr val="000000"/>
                  </a:solidFill>
                </a:rPr>
                <a:t>Brain</a:t>
              </a:r>
              <a:endParaRPr lang="pl-PL" sz="1600" dirty="0">
                <a:solidFill>
                  <a:srgbClr val="000000"/>
                </a:solidFill>
              </a:endParaRPr>
            </a:p>
          </p:txBody>
        </p:sp>
        <p:sp>
          <p:nvSpPr>
            <p:cNvPr id="12" name="Oval 11"/>
            <p:cNvSpPr/>
            <p:nvPr/>
          </p:nvSpPr>
          <p:spPr bwMode="auto">
            <a:xfrm>
              <a:off x="678046" y="3611143"/>
              <a:ext cx="1046091" cy="46833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buClr>
                  <a:srgbClr val="FFCC66"/>
                </a:buClr>
                <a:defRPr/>
              </a:pPr>
              <a:r>
                <a:rPr lang="en-US" sz="1600" dirty="0">
                  <a:solidFill>
                    <a:srgbClr val="000000"/>
                  </a:solidFill>
                </a:rPr>
                <a:t>Will</a:t>
              </a:r>
              <a:endParaRPr lang="pl-PL" sz="1600" dirty="0">
                <a:solidFill>
                  <a:srgbClr val="000000"/>
                </a:solidFill>
              </a:endParaRPr>
            </a:p>
          </p:txBody>
        </p:sp>
        <p:sp>
          <p:nvSpPr>
            <p:cNvPr id="30750" name="TextBox 3"/>
            <p:cNvSpPr txBox="1">
              <a:spLocks noChangeArrowheads="1"/>
            </p:cNvSpPr>
            <p:nvPr/>
          </p:nvSpPr>
          <p:spPr bwMode="auto">
            <a:xfrm>
              <a:off x="1678751" y="6081823"/>
              <a:ext cx="1683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en-US">
                  <a:solidFill>
                    <a:srgbClr val="EAEAEA"/>
                  </a:solidFill>
                </a:rPr>
                <a:t>Behavior</a:t>
              </a:r>
              <a:endParaRPr lang="pl-PL">
                <a:solidFill>
                  <a:srgbClr val="EAEAEA"/>
                </a:solidFill>
              </a:endParaRPr>
            </a:p>
          </p:txBody>
        </p:sp>
        <p:sp>
          <p:nvSpPr>
            <p:cNvPr id="6" name="Down Arrow 5"/>
            <p:cNvSpPr/>
            <p:nvPr/>
          </p:nvSpPr>
          <p:spPr bwMode="auto">
            <a:xfrm rot="19955608">
              <a:off x="1282842" y="4082650"/>
              <a:ext cx="209536" cy="406418"/>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16" name="Down Arrow 15"/>
            <p:cNvSpPr/>
            <p:nvPr/>
          </p:nvSpPr>
          <p:spPr bwMode="auto">
            <a:xfrm rot="19955608">
              <a:off x="1595558" y="4943112"/>
              <a:ext cx="166676" cy="271475"/>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17" name="Down Arrow 16"/>
            <p:cNvSpPr/>
            <p:nvPr/>
          </p:nvSpPr>
          <p:spPr bwMode="auto">
            <a:xfrm rot="19955608">
              <a:off x="2078125" y="5647993"/>
              <a:ext cx="166676" cy="517547"/>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30754" name="TextBox 17"/>
            <p:cNvSpPr txBox="1">
              <a:spLocks noChangeArrowheads="1"/>
            </p:cNvSpPr>
            <p:nvPr/>
          </p:nvSpPr>
          <p:spPr bwMode="auto">
            <a:xfrm>
              <a:off x="189129" y="5866379"/>
              <a:ext cx="16835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pl-PL" sz="1600">
                  <a:solidFill>
                    <a:srgbClr val="EAEAEA"/>
                  </a:solidFill>
                </a:rPr>
                <a:t>Gen</a:t>
              </a:r>
              <a:r>
                <a:rPr lang="en-US" sz="1600">
                  <a:solidFill>
                    <a:srgbClr val="EAEAEA"/>
                  </a:solidFill>
                </a:rPr>
                <a:t>s</a:t>
              </a:r>
              <a:endParaRPr lang="pl-PL" sz="1600">
                <a:solidFill>
                  <a:srgbClr val="EAEAEA"/>
                </a:solidFill>
              </a:endParaRPr>
            </a:p>
            <a:p>
              <a:pPr eaLnBrk="1" hangingPunct="1">
                <a:buClr>
                  <a:srgbClr val="FFCC66"/>
                </a:buClr>
              </a:pPr>
              <a:r>
                <a:rPr lang="en-US" sz="1600">
                  <a:solidFill>
                    <a:srgbClr val="EAEAEA"/>
                  </a:solidFill>
                </a:rPr>
                <a:t>Environment</a:t>
              </a:r>
              <a:endParaRPr lang="pl-PL" sz="1600">
                <a:solidFill>
                  <a:srgbClr val="EAEAEA"/>
                </a:solidFill>
              </a:endParaRPr>
            </a:p>
            <a:p>
              <a:pPr eaLnBrk="1" hangingPunct="1">
                <a:buClr>
                  <a:srgbClr val="FFCC66"/>
                </a:buClr>
              </a:pPr>
              <a:r>
                <a:rPr lang="en-US" sz="1600">
                  <a:solidFill>
                    <a:srgbClr val="EAEAEA"/>
                  </a:solidFill>
                </a:rPr>
                <a:t>Stochastic eff.</a:t>
              </a:r>
              <a:endParaRPr lang="pl-PL">
                <a:solidFill>
                  <a:srgbClr val="EAEAEA"/>
                </a:solidFill>
              </a:endParaRPr>
            </a:p>
          </p:txBody>
        </p:sp>
        <p:sp>
          <p:nvSpPr>
            <p:cNvPr id="19" name="Down Arrow 18"/>
            <p:cNvSpPr/>
            <p:nvPr/>
          </p:nvSpPr>
          <p:spPr bwMode="auto">
            <a:xfrm rot="14216652">
              <a:off x="1071710" y="5428945"/>
              <a:ext cx="166694" cy="665118"/>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20" name="Down Arrow 19"/>
            <p:cNvSpPr/>
            <p:nvPr/>
          </p:nvSpPr>
          <p:spPr bwMode="auto">
            <a:xfrm rot="8646072">
              <a:off x="1320939" y="4900249"/>
              <a:ext cx="84132" cy="40324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grpSp>
      <p:grpSp>
        <p:nvGrpSpPr>
          <p:cNvPr id="30726" name="Group 21"/>
          <p:cNvGrpSpPr>
            <a:grpSpLocks/>
          </p:cNvGrpSpPr>
          <p:nvPr/>
        </p:nvGrpSpPr>
        <p:grpSpPr bwMode="auto">
          <a:xfrm>
            <a:off x="3371850" y="3482975"/>
            <a:ext cx="2927350" cy="3086100"/>
            <a:chOff x="434387" y="3611143"/>
            <a:chExt cx="2927938" cy="3086233"/>
          </a:xfrm>
        </p:grpSpPr>
        <p:sp>
          <p:nvSpPr>
            <p:cNvPr id="23" name="Oval 22"/>
            <p:cNvSpPr/>
            <p:nvPr/>
          </p:nvSpPr>
          <p:spPr bwMode="auto">
            <a:xfrm>
              <a:off x="434387" y="4465255"/>
              <a:ext cx="2373790" cy="46833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buClr>
                  <a:srgbClr val="FFCC66"/>
                </a:buClr>
                <a:defRPr/>
              </a:pPr>
              <a:r>
                <a:rPr lang="en-US" sz="1600" dirty="0">
                  <a:solidFill>
                    <a:srgbClr val="000000"/>
                  </a:solidFill>
                </a:rPr>
                <a:t>Consciousness</a:t>
              </a:r>
              <a:endParaRPr lang="pl-PL" sz="1600" dirty="0">
                <a:solidFill>
                  <a:srgbClr val="000000"/>
                </a:solidFill>
              </a:endParaRPr>
            </a:p>
          </p:txBody>
        </p:sp>
        <p:sp>
          <p:nvSpPr>
            <p:cNvPr id="24" name="Oval 23"/>
            <p:cNvSpPr/>
            <p:nvPr/>
          </p:nvSpPr>
          <p:spPr bwMode="auto">
            <a:xfrm>
              <a:off x="1296573" y="5206650"/>
              <a:ext cx="1333768" cy="46833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buClr>
                  <a:srgbClr val="FFCC66"/>
                </a:buClr>
                <a:defRPr/>
              </a:pPr>
              <a:r>
                <a:rPr lang="en-US" sz="1600" dirty="0">
                  <a:solidFill>
                    <a:srgbClr val="000000"/>
                  </a:solidFill>
                </a:rPr>
                <a:t>Brain</a:t>
              </a:r>
              <a:endParaRPr lang="pl-PL" sz="1600" dirty="0">
                <a:solidFill>
                  <a:srgbClr val="000000"/>
                </a:solidFill>
              </a:endParaRPr>
            </a:p>
          </p:txBody>
        </p:sp>
        <p:sp>
          <p:nvSpPr>
            <p:cNvPr id="25" name="Oval 24"/>
            <p:cNvSpPr/>
            <p:nvPr/>
          </p:nvSpPr>
          <p:spPr bwMode="auto">
            <a:xfrm>
              <a:off x="678911" y="3611143"/>
              <a:ext cx="1044785" cy="468333"/>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buClr>
                  <a:srgbClr val="FFCC66"/>
                </a:buClr>
                <a:defRPr/>
              </a:pPr>
              <a:r>
                <a:rPr lang="en-US" sz="1600" dirty="0">
                  <a:solidFill>
                    <a:srgbClr val="000000"/>
                  </a:solidFill>
                </a:rPr>
                <a:t>Will</a:t>
              </a:r>
              <a:endParaRPr lang="pl-PL" sz="1600" dirty="0">
                <a:solidFill>
                  <a:srgbClr val="000000"/>
                </a:solidFill>
              </a:endParaRPr>
            </a:p>
          </p:txBody>
        </p:sp>
        <p:sp>
          <p:nvSpPr>
            <p:cNvPr id="30740" name="TextBox 25"/>
            <p:cNvSpPr txBox="1">
              <a:spLocks noChangeArrowheads="1"/>
            </p:cNvSpPr>
            <p:nvPr/>
          </p:nvSpPr>
          <p:spPr bwMode="auto">
            <a:xfrm>
              <a:off x="1678751" y="6081823"/>
              <a:ext cx="1683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en-US">
                  <a:solidFill>
                    <a:srgbClr val="EAEAEA"/>
                  </a:solidFill>
                </a:rPr>
                <a:t>Behavior</a:t>
              </a:r>
              <a:endParaRPr lang="pl-PL">
                <a:solidFill>
                  <a:srgbClr val="EAEAEA"/>
                </a:solidFill>
              </a:endParaRPr>
            </a:p>
          </p:txBody>
        </p:sp>
        <p:sp>
          <p:nvSpPr>
            <p:cNvPr id="27" name="Down Arrow 26"/>
            <p:cNvSpPr/>
            <p:nvPr/>
          </p:nvSpPr>
          <p:spPr bwMode="auto">
            <a:xfrm rot="19955608">
              <a:off x="1283871" y="4082651"/>
              <a:ext cx="208004" cy="406418"/>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28" name="Down Arrow 27"/>
            <p:cNvSpPr/>
            <p:nvPr/>
          </p:nvSpPr>
          <p:spPr bwMode="auto">
            <a:xfrm rot="19955608">
              <a:off x="1595083" y="4943113"/>
              <a:ext cx="166720" cy="271474"/>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29" name="Down Arrow 28"/>
            <p:cNvSpPr/>
            <p:nvPr/>
          </p:nvSpPr>
          <p:spPr bwMode="auto">
            <a:xfrm rot="19955608">
              <a:off x="2077780" y="5647994"/>
              <a:ext cx="166720" cy="517547"/>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30744" name="TextBox 29"/>
            <p:cNvSpPr txBox="1">
              <a:spLocks noChangeArrowheads="1"/>
            </p:cNvSpPr>
            <p:nvPr/>
          </p:nvSpPr>
          <p:spPr bwMode="auto">
            <a:xfrm>
              <a:off x="434387" y="5866379"/>
              <a:ext cx="347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pl-PL" sz="1600">
                  <a:solidFill>
                    <a:srgbClr val="EAEAEA"/>
                  </a:solidFill>
                </a:rPr>
                <a:t>G </a:t>
              </a:r>
            </a:p>
            <a:p>
              <a:pPr eaLnBrk="1" hangingPunct="1">
                <a:buClr>
                  <a:srgbClr val="FFCC66"/>
                </a:buClr>
              </a:pPr>
              <a:r>
                <a:rPr lang="en-US" sz="1600">
                  <a:solidFill>
                    <a:srgbClr val="EAEAEA"/>
                  </a:solidFill>
                </a:rPr>
                <a:t>E</a:t>
              </a:r>
              <a:endParaRPr lang="pl-PL" sz="1600">
                <a:solidFill>
                  <a:srgbClr val="EAEAEA"/>
                </a:solidFill>
              </a:endParaRPr>
            </a:p>
            <a:p>
              <a:pPr eaLnBrk="1" hangingPunct="1">
                <a:buClr>
                  <a:srgbClr val="FFCC66"/>
                </a:buClr>
              </a:pPr>
              <a:r>
                <a:rPr lang="en-US" sz="1600">
                  <a:solidFill>
                    <a:srgbClr val="EAEAEA"/>
                  </a:solidFill>
                </a:rPr>
                <a:t>S</a:t>
              </a:r>
              <a:endParaRPr lang="pl-PL">
                <a:solidFill>
                  <a:srgbClr val="EAEAEA"/>
                </a:solidFill>
              </a:endParaRPr>
            </a:p>
          </p:txBody>
        </p:sp>
        <p:sp>
          <p:nvSpPr>
            <p:cNvPr id="31" name="Down Arrow 30"/>
            <p:cNvSpPr/>
            <p:nvPr/>
          </p:nvSpPr>
          <p:spPr bwMode="auto">
            <a:xfrm rot="14216652">
              <a:off x="1071909" y="5428063"/>
              <a:ext cx="166695" cy="666884"/>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32" name="Down Arrow 31"/>
            <p:cNvSpPr/>
            <p:nvPr/>
          </p:nvSpPr>
          <p:spPr bwMode="auto">
            <a:xfrm rot="8646072">
              <a:off x="1321978" y="4900249"/>
              <a:ext cx="82567" cy="40324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grpSp>
      <p:grpSp>
        <p:nvGrpSpPr>
          <p:cNvPr id="30727" name="Group 32"/>
          <p:cNvGrpSpPr>
            <a:grpSpLocks/>
          </p:cNvGrpSpPr>
          <p:nvPr/>
        </p:nvGrpSpPr>
        <p:grpSpPr bwMode="auto">
          <a:xfrm>
            <a:off x="6388100" y="4319588"/>
            <a:ext cx="2593975" cy="2206625"/>
            <a:chOff x="276756" y="4465675"/>
            <a:chExt cx="2733015" cy="2206566"/>
          </a:xfrm>
        </p:grpSpPr>
        <p:sp>
          <p:nvSpPr>
            <p:cNvPr id="34" name="Oval 33"/>
            <p:cNvSpPr/>
            <p:nvPr/>
          </p:nvSpPr>
          <p:spPr bwMode="auto">
            <a:xfrm>
              <a:off x="477467" y="4465675"/>
              <a:ext cx="2336611" cy="468299"/>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buClr>
                  <a:srgbClr val="FFCC66"/>
                </a:buClr>
                <a:defRPr/>
              </a:pPr>
              <a:r>
                <a:rPr lang="en-US" sz="1600" dirty="0">
                  <a:solidFill>
                    <a:srgbClr val="000000"/>
                  </a:solidFill>
                </a:rPr>
                <a:t>Consciousness</a:t>
              </a:r>
              <a:endParaRPr lang="pl-PL" sz="1600" dirty="0">
                <a:solidFill>
                  <a:srgbClr val="000000"/>
                </a:solidFill>
              </a:endParaRPr>
            </a:p>
          </p:txBody>
        </p:sp>
        <p:sp>
          <p:nvSpPr>
            <p:cNvPr id="35" name="Oval 34"/>
            <p:cNvSpPr/>
            <p:nvPr/>
          </p:nvSpPr>
          <p:spPr bwMode="auto">
            <a:xfrm>
              <a:off x="1079600" y="5237179"/>
              <a:ext cx="1333056" cy="468299"/>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buClr>
                  <a:srgbClr val="FFCC66"/>
                </a:buClr>
                <a:defRPr/>
              </a:pPr>
              <a:r>
                <a:rPr lang="en-US" sz="1600" dirty="0">
                  <a:solidFill>
                    <a:srgbClr val="000000"/>
                  </a:solidFill>
                </a:rPr>
                <a:t>Brain</a:t>
              </a:r>
              <a:endParaRPr lang="pl-PL" sz="1600" dirty="0">
                <a:solidFill>
                  <a:srgbClr val="000000"/>
                </a:solidFill>
              </a:endParaRPr>
            </a:p>
          </p:txBody>
        </p:sp>
        <p:sp>
          <p:nvSpPr>
            <p:cNvPr id="30731" name="TextBox 36"/>
            <p:cNvSpPr txBox="1">
              <a:spLocks noChangeArrowheads="1"/>
            </p:cNvSpPr>
            <p:nvPr/>
          </p:nvSpPr>
          <p:spPr bwMode="auto">
            <a:xfrm>
              <a:off x="1326197" y="6228258"/>
              <a:ext cx="1683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en-US">
                  <a:solidFill>
                    <a:srgbClr val="EAEAEA"/>
                  </a:solidFill>
                </a:rPr>
                <a:t>Behavior</a:t>
              </a:r>
              <a:endParaRPr lang="pl-PL">
                <a:solidFill>
                  <a:srgbClr val="EAEAEA"/>
                </a:solidFill>
              </a:endParaRPr>
            </a:p>
          </p:txBody>
        </p:sp>
        <p:sp>
          <p:nvSpPr>
            <p:cNvPr id="39" name="Down Arrow 38"/>
            <p:cNvSpPr/>
            <p:nvPr/>
          </p:nvSpPr>
          <p:spPr bwMode="auto">
            <a:xfrm>
              <a:off x="1746965" y="4962549"/>
              <a:ext cx="98682" cy="271456"/>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40" name="Down Arrow 39"/>
            <p:cNvSpPr/>
            <p:nvPr/>
          </p:nvSpPr>
          <p:spPr bwMode="auto">
            <a:xfrm rot="21186462">
              <a:off x="1738601" y="5726116"/>
              <a:ext cx="167259" cy="577835"/>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30734" name="TextBox 40"/>
            <p:cNvSpPr txBox="1">
              <a:spLocks noChangeArrowheads="1"/>
            </p:cNvSpPr>
            <p:nvPr/>
          </p:nvSpPr>
          <p:spPr bwMode="auto">
            <a:xfrm>
              <a:off x="276756" y="5841244"/>
              <a:ext cx="401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buClr>
                  <a:srgbClr val="FFCC66"/>
                </a:buClr>
              </a:pPr>
              <a:r>
                <a:rPr lang="pl-PL" sz="1600">
                  <a:solidFill>
                    <a:srgbClr val="EAEAEA"/>
                  </a:solidFill>
                </a:rPr>
                <a:t>G</a:t>
              </a:r>
            </a:p>
            <a:p>
              <a:pPr eaLnBrk="1" hangingPunct="1">
                <a:buClr>
                  <a:srgbClr val="FFCC66"/>
                </a:buClr>
              </a:pPr>
              <a:r>
                <a:rPr lang="en-US" sz="1600">
                  <a:solidFill>
                    <a:srgbClr val="EAEAEA"/>
                  </a:solidFill>
                </a:rPr>
                <a:t>E</a:t>
              </a:r>
              <a:endParaRPr lang="pl-PL" sz="1600">
                <a:solidFill>
                  <a:srgbClr val="EAEAEA"/>
                </a:solidFill>
              </a:endParaRPr>
            </a:p>
            <a:p>
              <a:pPr eaLnBrk="1" hangingPunct="1">
                <a:buClr>
                  <a:srgbClr val="FFCC66"/>
                </a:buClr>
              </a:pPr>
              <a:r>
                <a:rPr lang="en-US" sz="1600">
                  <a:solidFill>
                    <a:srgbClr val="EAEAEA"/>
                  </a:solidFill>
                </a:rPr>
                <a:t>S</a:t>
              </a:r>
              <a:endParaRPr lang="pl-PL">
                <a:solidFill>
                  <a:srgbClr val="EAEAEA"/>
                </a:solidFill>
              </a:endParaRPr>
            </a:p>
          </p:txBody>
        </p:sp>
        <p:sp>
          <p:nvSpPr>
            <p:cNvPr id="42" name="Down Arrow 41"/>
            <p:cNvSpPr/>
            <p:nvPr/>
          </p:nvSpPr>
          <p:spPr bwMode="auto">
            <a:xfrm rot="14216652">
              <a:off x="873366" y="5580590"/>
              <a:ext cx="168271" cy="66569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
          <p:nvSpPr>
            <p:cNvPr id="44" name="Down Arrow 43"/>
            <p:cNvSpPr/>
            <p:nvPr/>
          </p:nvSpPr>
          <p:spPr bwMode="auto">
            <a:xfrm rot="10800000">
              <a:off x="1407428" y="4938737"/>
              <a:ext cx="167259" cy="295267"/>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grpSp>
      <p:sp>
        <p:nvSpPr>
          <p:cNvPr id="14" name="Curved Down Arrow 13"/>
          <p:cNvSpPr/>
          <p:nvPr/>
        </p:nvSpPr>
        <p:spPr bwMode="auto">
          <a:xfrm rot="14966985">
            <a:off x="2791619" y="4353719"/>
            <a:ext cx="1751013" cy="555625"/>
          </a:xfrm>
          <a:prstGeom prst="curvedDownArrow">
            <a:avLst>
              <a:gd name="adj1" fmla="val 9179"/>
              <a:gd name="adj2" fmla="val 36829"/>
              <a:gd name="adj3" fmla="val 25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CC66"/>
              </a:buClr>
              <a:defRPr/>
            </a:pPr>
            <a:endParaRPr lang="pl-PL">
              <a:solidFill>
                <a:srgbClr val="EAEAEA"/>
              </a:solidFill>
            </a:endParaRPr>
          </a:p>
        </p:txBody>
      </p:sp>
    </p:spTree>
    <p:extLst>
      <p:ext uri="{BB962C8B-B14F-4D97-AF65-F5344CB8AC3E}">
        <p14:creationId xmlns:p14="http://schemas.microsoft.com/office/powerpoint/2010/main" val="212310268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33400" y="152400"/>
            <a:ext cx="6911975" cy="792163"/>
          </a:xfrm>
          <a:effectLst>
            <a:outerShdw dist="35921" dir="2700000" algn="ctr" rotWithShape="0">
              <a:schemeClr val="bg2"/>
            </a:outerShdw>
          </a:effectLst>
        </p:spPr>
        <p:txBody>
          <a:bodyPr lIns="92075" tIns="46038" rIns="92075" bIns="46038"/>
          <a:lstStyle/>
          <a:p>
            <a:pPr>
              <a:defRPr/>
            </a:pPr>
            <a:r>
              <a:rPr lang="en-US" dirty="0" smtClean="0">
                <a:effectLst>
                  <a:outerShdw blurRad="38100" dist="38100" dir="2700000" algn="tl">
                    <a:srgbClr val="000000"/>
                  </a:outerShdw>
                </a:effectLst>
              </a:rPr>
              <a:t>Personal responsibility</a:t>
            </a:r>
            <a:endParaRPr lang="en-US" dirty="0">
              <a:effectLst>
                <a:outerShdw blurRad="38100" dist="38100" dir="2700000" algn="tl">
                  <a:srgbClr val="000000"/>
                </a:outerShdw>
              </a:effectLst>
            </a:endParaRPr>
          </a:p>
        </p:txBody>
      </p:sp>
      <p:sp>
        <p:nvSpPr>
          <p:cNvPr id="579587" name="Rectangle 3"/>
          <p:cNvSpPr>
            <a:spLocks noGrp="1" noChangeArrowheads="1"/>
          </p:cNvSpPr>
          <p:nvPr>
            <p:ph type="body" idx="1"/>
          </p:nvPr>
        </p:nvSpPr>
        <p:spPr>
          <a:xfrm>
            <a:off x="476250" y="1041400"/>
            <a:ext cx="7993063" cy="2362200"/>
          </a:xfrm>
        </p:spPr>
        <p:txBody>
          <a:bodyPr lIns="92075" tIns="46038" rIns="92075" bIns="46038"/>
          <a:lstStyle/>
          <a:p>
            <a:pPr marL="358775" indent="-358775">
              <a:spcBef>
                <a:spcPct val="0"/>
              </a:spcBef>
              <a:spcAft>
                <a:spcPts val="300"/>
              </a:spcAft>
              <a:defRPr/>
            </a:pPr>
            <a:r>
              <a:rPr lang="en-US" sz="2000" dirty="0" smtClean="0">
                <a:solidFill>
                  <a:srgbClr val="FFFFFF"/>
                </a:solidFill>
                <a:effectLst>
                  <a:outerShdw blurRad="38100" dist="38100" dir="2700000" algn="tl">
                    <a:srgbClr val="000000"/>
                  </a:outerShdw>
                </a:effectLst>
              </a:rPr>
              <a:t>Traditional view breaks down: there is no “self” </a:t>
            </a:r>
            <a:br>
              <a:rPr lang="en-US" sz="2000" dirty="0" smtClean="0">
                <a:solidFill>
                  <a:srgbClr val="FFFFFF"/>
                </a:solidFill>
                <a:effectLst>
                  <a:outerShdw blurRad="38100" dist="38100" dir="2700000" algn="tl">
                    <a:srgbClr val="000000"/>
                  </a:outerShdw>
                </a:effectLst>
              </a:rPr>
            </a:br>
            <a:r>
              <a:rPr lang="en-US" sz="2000" dirty="0" smtClean="0">
                <a:solidFill>
                  <a:srgbClr val="FFFFFF"/>
                </a:solidFill>
                <a:effectLst>
                  <a:outerShdw blurRad="38100" dist="38100" dir="2700000" algn="tl">
                    <a:srgbClr val="000000"/>
                  </a:outerShdw>
                </a:effectLst>
              </a:rPr>
              <a:t>or ghost in the machine pulling the strings. </a:t>
            </a:r>
          </a:p>
          <a:p>
            <a:pPr marL="358775" indent="-358775">
              <a:spcBef>
                <a:spcPct val="0"/>
              </a:spcBef>
              <a:spcAft>
                <a:spcPts val="300"/>
              </a:spcAft>
              <a:defRPr/>
            </a:pPr>
            <a:r>
              <a:rPr lang="en-US" sz="2000" dirty="0" smtClean="0">
                <a:solidFill>
                  <a:srgbClr val="FFFFFF"/>
                </a:solidFill>
                <a:effectLst>
                  <a:outerShdw blurRad="38100" dist="38100" dir="2700000" algn="tl">
                    <a:srgbClr val="000000"/>
                  </a:outerShdw>
                </a:effectLst>
              </a:rPr>
              <a:t>Self is one of many processes that brain is </a:t>
            </a:r>
            <a:br>
              <a:rPr lang="en-US" sz="2000" dirty="0" smtClean="0">
                <a:solidFill>
                  <a:srgbClr val="FFFFFF"/>
                </a:solidFill>
                <a:effectLst>
                  <a:outerShdw blurRad="38100" dist="38100" dir="2700000" algn="tl">
                    <a:srgbClr val="000000"/>
                  </a:outerShdw>
                </a:effectLst>
              </a:rPr>
            </a:br>
            <a:r>
              <a:rPr lang="en-US" sz="2000" dirty="0" smtClean="0">
                <a:solidFill>
                  <a:srgbClr val="FFFFFF"/>
                </a:solidFill>
                <a:effectLst>
                  <a:outerShdw blurRad="38100" dist="38100" dir="2700000" algn="tl">
                    <a:srgbClr val="000000"/>
                  </a:outerShdw>
                </a:effectLst>
              </a:rPr>
              <a:t>implementing, conscious of a small subset of brain processes. </a:t>
            </a:r>
          </a:p>
          <a:p>
            <a:pPr marL="358775" indent="-358775">
              <a:spcBef>
                <a:spcPct val="0"/>
              </a:spcBef>
              <a:spcAft>
                <a:spcPts val="300"/>
              </a:spcAft>
              <a:defRPr/>
            </a:pPr>
            <a:r>
              <a:rPr lang="en-US" sz="2000" dirty="0" smtClean="0">
                <a:solidFill>
                  <a:srgbClr val="FFFFFF"/>
                </a:solidFill>
                <a:effectLst>
                  <a:outerShdw blurRad="38100" dist="38100" dir="2700000" algn="tl">
                    <a:srgbClr val="000000"/>
                  </a:outerShdw>
                </a:effectLst>
              </a:rPr>
              <a:t>If self is not in control then how can it be responsible? </a:t>
            </a:r>
          </a:p>
          <a:p>
            <a:pPr marL="358775" indent="-358775">
              <a:spcBef>
                <a:spcPct val="0"/>
              </a:spcBef>
              <a:spcAft>
                <a:spcPts val="300"/>
              </a:spcAft>
              <a:defRPr/>
            </a:pPr>
            <a:r>
              <a:rPr lang="en-US" sz="2000" dirty="0" smtClean="0">
                <a:solidFill>
                  <a:srgbClr val="FFFFFF"/>
                </a:solidFill>
                <a:effectLst>
                  <a:outerShdw blurRad="38100" dist="38100" dir="2700000" algn="tl">
                    <a:srgbClr val="000000"/>
                  </a:outerShdw>
                </a:effectLst>
              </a:rPr>
              <a:t>My brain made me do it, I am not responsible? </a:t>
            </a:r>
          </a:p>
          <a:p>
            <a:pPr marL="358775" indent="-358775">
              <a:spcBef>
                <a:spcPct val="0"/>
              </a:spcBef>
              <a:spcAft>
                <a:spcPts val="300"/>
              </a:spcAft>
              <a:defRPr/>
            </a:pPr>
            <a:r>
              <a:rPr lang="en-US" sz="2000" dirty="0" smtClean="0">
                <a:solidFill>
                  <a:srgbClr val="FFFFFF"/>
                </a:solidFill>
                <a:effectLst>
                  <a:outerShdw blurRad="38100" dist="38100" dir="2700000" algn="tl">
                    <a:srgbClr val="000000"/>
                  </a:outerShdw>
                </a:effectLst>
              </a:rPr>
              <a:t>To what degree and in what sense can we speak of free choices?</a:t>
            </a:r>
          </a:p>
        </p:txBody>
      </p:sp>
      <p:sp>
        <p:nvSpPr>
          <p:cNvPr id="29700" name="Rectangle 4"/>
          <p:cNvSpPr>
            <a:spLocks noChangeArrowheads="1"/>
          </p:cNvSpPr>
          <p:nvPr/>
        </p:nvSpPr>
        <p:spPr bwMode="auto">
          <a:xfrm>
            <a:off x="452438" y="3538538"/>
            <a:ext cx="8355012" cy="3116262"/>
          </a:xfrm>
          <a:prstGeom prst="rect">
            <a:avLst/>
          </a:prstGeom>
          <a:noFill/>
          <a:ln w="9525">
            <a:noFill/>
            <a:miter lim="800000"/>
            <a:headEnd/>
            <a:tailEnd/>
          </a:ln>
        </p:spPr>
        <p:txBody>
          <a:bodyPr lIns="92075" tIns="46038" rIns="92075" bIns="46038"/>
          <a:lstStyle/>
          <a:p>
            <a:pPr algn="l">
              <a:buClr>
                <a:srgbClr val="FFCC66"/>
              </a:buClr>
              <a:defRPr/>
            </a:pPr>
            <a:r>
              <a:rPr lang="en-US" dirty="0">
                <a:solidFill>
                  <a:srgbClr val="FFFFFF"/>
                </a:solidFill>
                <a:latin typeface="Arial" charset="0"/>
              </a:rPr>
              <a:t>Solutions: even more responsibility?</a:t>
            </a:r>
            <a:br>
              <a:rPr lang="en-US" dirty="0">
                <a:solidFill>
                  <a:srgbClr val="FFFFFF"/>
                </a:solidFill>
                <a:latin typeface="Arial" charset="0"/>
              </a:rPr>
            </a:br>
            <a:endParaRPr lang="en-US" sz="1000" dirty="0">
              <a:solidFill>
                <a:srgbClr val="FFFFFF"/>
              </a:solidFill>
              <a:latin typeface="Arial" charset="0"/>
            </a:endParaRP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Whole person is responsible, not just the ego or self. </a:t>
            </a: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We are responsible for our actions, good intentions are not enough. </a:t>
            </a: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We are responsible for who we become, our own development!</a:t>
            </a: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The brain has to educate itself and to “know oneself” better. </a:t>
            </a: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We are responsible for the development of our children, setting out examples and model roles.</a:t>
            </a:r>
          </a:p>
          <a:p>
            <a:pPr marL="358775" indent="-358775" algn="l">
              <a:spcAft>
                <a:spcPts val="300"/>
              </a:spcAft>
              <a:buClr>
                <a:srgbClr val="FFCC66"/>
              </a:buClr>
              <a:buFont typeface="Arial" pitchFamily="34" charset="0"/>
              <a:buChar char="•"/>
              <a:defRPr/>
            </a:pPr>
            <a:r>
              <a:rPr lang="en-US" dirty="0">
                <a:solidFill>
                  <a:srgbClr val="FFFFFF"/>
                </a:solidFill>
                <a:latin typeface="Arial" charset="0"/>
              </a:rPr>
              <a:t>Spiritual development is our moral obligation. </a:t>
            </a:r>
          </a:p>
        </p:txBody>
      </p:sp>
      <p:pic>
        <p:nvPicPr>
          <p:cNvPr id="33797" name="Obraz 6" descr="01brain-brai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0"/>
            <a:ext cx="253841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19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1624013" y="365125"/>
            <a:ext cx="5157787" cy="685800"/>
          </a:xfrm>
          <a:effectLst>
            <a:outerShdw blurRad="50800" dist="38100" dir="5400000" algn="t" rotWithShape="0">
              <a:prstClr val="black">
                <a:alpha val="40000"/>
              </a:prstClr>
            </a:outerShdw>
          </a:effectLst>
        </p:spPr>
        <p:txBody>
          <a:bodyPr lIns="92075" tIns="46038" rIns="92075" bIns="46038"/>
          <a:lstStyle/>
          <a:p>
            <a:pPr marL="0" indent="0">
              <a:buFontTx/>
              <a:buNone/>
              <a:defRPr/>
            </a:pPr>
            <a:r>
              <a:rPr lang="en-US" sz="3600" dirty="0" smtClean="0">
                <a:solidFill>
                  <a:schemeClr val="tx2"/>
                </a:solidFill>
                <a:effectLst>
                  <a:outerShdw blurRad="38100" dist="38100" dir="2700000" algn="tl">
                    <a:srgbClr val="000000">
                      <a:alpha val="43137"/>
                    </a:srgbClr>
                  </a:outerShdw>
                </a:effectLst>
                <a:latin typeface="+mj-lt"/>
              </a:rPr>
              <a:t>Educational questions</a:t>
            </a:r>
          </a:p>
        </p:txBody>
      </p:sp>
      <p:sp>
        <p:nvSpPr>
          <p:cNvPr id="487430" name="Rectangle 6"/>
          <p:cNvSpPr>
            <a:spLocks noChangeArrowheads="1"/>
          </p:cNvSpPr>
          <p:nvPr/>
        </p:nvSpPr>
        <p:spPr bwMode="auto">
          <a:xfrm>
            <a:off x="642938" y="1285875"/>
            <a:ext cx="6481762" cy="5286375"/>
          </a:xfrm>
          <a:prstGeom prst="rect">
            <a:avLst/>
          </a:prstGeom>
          <a:noFill/>
          <a:ln w="9525">
            <a:noFill/>
            <a:miter lim="800000"/>
            <a:headEnd/>
            <a:tailEnd/>
          </a:ln>
          <a:effectLst/>
        </p:spPr>
        <p:txBody>
          <a:bodyPr lIns="92075" tIns="46038" rIns="92075" bIns="46038"/>
          <a:lstStyle/>
          <a:p>
            <a:pPr algn="l">
              <a:spcBef>
                <a:spcPts val="0"/>
              </a:spcBef>
              <a:spcAft>
                <a:spcPts val="1200"/>
              </a:spcAft>
              <a:buClr>
                <a:srgbClr val="FFCC66"/>
              </a:buClr>
              <a:defRPr/>
            </a:pPr>
            <a:r>
              <a:rPr lang="en-US" dirty="0">
                <a:solidFill>
                  <a:srgbClr val="EAEAEA"/>
                </a:solidFill>
                <a:latin typeface="Arial"/>
              </a:rPr>
              <a:t>How strong is neural determinism? How strong are influences from learned behavioral patterns? </a:t>
            </a:r>
            <a:br>
              <a:rPr lang="en-US" dirty="0">
                <a:solidFill>
                  <a:srgbClr val="EAEAEA"/>
                </a:solidFill>
                <a:latin typeface="Arial"/>
              </a:rPr>
            </a:br>
            <a:r>
              <a:rPr lang="en-US" dirty="0">
                <a:solidFill>
                  <a:srgbClr val="EAEAEA"/>
                </a:solidFill>
                <a:latin typeface="Arial"/>
              </a:rPr>
              <a:t>Khmer Rouge children were given “leadership in torture and executions”, practicing torture on animals.  </a:t>
            </a:r>
          </a:p>
          <a:p>
            <a:pPr algn="l">
              <a:spcBef>
                <a:spcPts val="0"/>
              </a:spcBef>
              <a:spcAft>
                <a:spcPts val="1200"/>
              </a:spcAft>
              <a:buClr>
                <a:srgbClr val="FFCC66"/>
              </a:buClr>
              <a:defRPr/>
            </a:pPr>
            <a:r>
              <a:rPr lang="en-US" dirty="0">
                <a:solidFill>
                  <a:srgbClr val="EAEAEA"/>
                </a:solidFill>
                <a:latin typeface="Arial" pitchFamily="34" charset="0"/>
              </a:rPr>
              <a:t>Religious conversion between different religious traditions is quite rare. </a:t>
            </a:r>
          </a:p>
          <a:p>
            <a:pPr algn="l">
              <a:spcBef>
                <a:spcPts val="0"/>
              </a:spcBef>
              <a:spcAft>
                <a:spcPts val="1200"/>
              </a:spcAft>
              <a:buClr>
                <a:srgbClr val="FFCC66"/>
              </a:buClr>
              <a:defRPr/>
            </a:pPr>
            <a:r>
              <a:rPr lang="en-US" dirty="0">
                <a:solidFill>
                  <a:srgbClr val="EAEAEA"/>
                </a:solidFill>
                <a:latin typeface="Arial"/>
              </a:rPr>
              <a:t>Should free choice be enforced on small babies? </a:t>
            </a:r>
          </a:p>
          <a:p>
            <a:pPr algn="l">
              <a:spcBef>
                <a:spcPts val="0"/>
              </a:spcBef>
              <a:spcAft>
                <a:spcPts val="1200"/>
              </a:spcAft>
              <a:buClr>
                <a:srgbClr val="FFCC66"/>
              </a:buClr>
              <a:defRPr/>
            </a:pPr>
            <a:r>
              <a:rPr lang="en-US" dirty="0">
                <a:solidFill>
                  <a:srgbClr val="EAEAEA"/>
                </a:solidFill>
                <a:latin typeface="Arial"/>
              </a:rPr>
              <a:t>From Greece to China positive and negative behavioral patterns have been provided through legends, dramas and religious stories, helping to learn virtues and values through personifications (</a:t>
            </a:r>
            <a:r>
              <a:rPr lang="en-US" dirty="0" err="1">
                <a:solidFill>
                  <a:srgbClr val="EAEAEA"/>
                </a:solidFill>
                <a:latin typeface="Arial"/>
              </a:rPr>
              <a:t>arete</a:t>
            </a:r>
            <a:r>
              <a:rPr lang="en-US" dirty="0">
                <a:solidFill>
                  <a:srgbClr val="EAEAEA"/>
                </a:solidFill>
                <a:latin typeface="Arial"/>
              </a:rPr>
              <a:t>, persona, </a:t>
            </a:r>
            <a:r>
              <a:rPr lang="pl-PL" dirty="0">
                <a:solidFill>
                  <a:srgbClr val="EAEAEA"/>
                </a:solidFill>
                <a:latin typeface="Arial"/>
              </a:rPr>
              <a:t>bodisatwa</a:t>
            </a:r>
            <a:r>
              <a:rPr lang="en-US" dirty="0">
                <a:solidFill>
                  <a:srgbClr val="EAEAEA"/>
                </a:solidFill>
                <a:latin typeface="Arial"/>
              </a:rPr>
              <a:t>), helping in self-regulation of behavior. </a:t>
            </a:r>
            <a:endParaRPr lang="pl-PL" dirty="0">
              <a:solidFill>
                <a:srgbClr val="EAEAEA"/>
              </a:solidFill>
              <a:latin typeface="Arial"/>
            </a:endParaRPr>
          </a:p>
          <a:p>
            <a:pPr algn="l">
              <a:spcBef>
                <a:spcPts val="0"/>
              </a:spcBef>
              <a:spcAft>
                <a:spcPts val="1200"/>
              </a:spcAft>
              <a:buClr>
                <a:srgbClr val="FFCC66"/>
              </a:buClr>
              <a:defRPr/>
            </a:pPr>
            <a:r>
              <a:rPr lang="en-US" dirty="0">
                <a:solidFill>
                  <a:srgbClr val="EAEAEA"/>
                </a:solidFill>
                <a:latin typeface="Arial"/>
              </a:rPr>
              <a:t>Where is the source of values for young generation</a:t>
            </a:r>
            <a:r>
              <a:rPr lang="pl-PL" dirty="0">
                <a:solidFill>
                  <a:srgbClr val="EAEAEA"/>
                </a:solidFill>
                <a:latin typeface="Arial"/>
              </a:rPr>
              <a:t>? </a:t>
            </a:r>
            <a:r>
              <a:rPr lang="en-US" dirty="0">
                <a:solidFill>
                  <a:srgbClr val="EAEAEA"/>
                </a:solidFill>
                <a:latin typeface="Arial"/>
              </a:rPr>
              <a:t>Where are their heroes, role models? </a:t>
            </a:r>
            <a:r>
              <a:rPr lang="pl-PL" dirty="0">
                <a:solidFill>
                  <a:srgbClr val="EAEAEA"/>
                </a:solidFill>
                <a:latin typeface="Arial"/>
              </a:rPr>
              <a:t>Harr</a:t>
            </a:r>
            <a:r>
              <a:rPr lang="en-US" dirty="0">
                <a:solidFill>
                  <a:srgbClr val="EAEAEA"/>
                </a:solidFill>
                <a:latin typeface="Arial"/>
              </a:rPr>
              <a:t>y </a:t>
            </a:r>
            <a:r>
              <a:rPr lang="pl-PL" dirty="0">
                <a:solidFill>
                  <a:srgbClr val="EAEAEA"/>
                </a:solidFill>
                <a:latin typeface="Arial"/>
              </a:rPr>
              <a:t>Potter? </a:t>
            </a:r>
            <a:endParaRPr lang="en-US" dirty="0">
              <a:solidFill>
                <a:srgbClr val="EAEAEA"/>
              </a:solidFill>
              <a:latin typeface="Arial"/>
            </a:endParaRP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155" y="3370145"/>
            <a:ext cx="1428750" cy="133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4"/>
          <a:srcRect/>
          <a:stretch>
            <a:fillRect/>
          </a:stretch>
        </p:blipFill>
        <p:spPr bwMode="auto">
          <a:xfrm>
            <a:off x="7239000" y="0"/>
            <a:ext cx="1905000" cy="3171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9704" name="Picture 8"/>
          <p:cNvPicPr>
            <a:picLocks noChangeAspect="1" noChangeArrowheads="1"/>
          </p:cNvPicPr>
          <p:nvPr/>
        </p:nvPicPr>
        <p:blipFill>
          <a:blip r:embed="rId5"/>
          <a:srcRect/>
          <a:stretch>
            <a:fillRect/>
          </a:stretch>
        </p:blipFill>
        <p:spPr bwMode="auto">
          <a:xfrm>
            <a:off x="7696200" y="4884738"/>
            <a:ext cx="1447800" cy="183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5233161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1385888" y="152400"/>
            <a:ext cx="5757862" cy="792163"/>
          </a:xfrm>
          <a:effectLst>
            <a:outerShdw dist="35921" dir="2700000" algn="ctr" rotWithShape="0">
              <a:schemeClr val="bg2"/>
            </a:outerShdw>
          </a:effectLst>
        </p:spPr>
        <p:txBody>
          <a:bodyPr lIns="92075" tIns="46038" rIns="92075" bIns="46038"/>
          <a:lstStyle/>
          <a:p>
            <a:pPr eaLnBrk="1" hangingPunct="1">
              <a:defRPr/>
            </a:pPr>
            <a:r>
              <a:rPr lang="pl-PL" dirty="0" smtClean="0">
                <a:effectLst>
                  <a:outerShdw blurRad="38100" dist="38100" dir="2700000" algn="tl">
                    <a:srgbClr val="000000"/>
                  </a:outerShdw>
                </a:effectLst>
              </a:rPr>
              <a:t>“</a:t>
            </a:r>
            <a:r>
              <a:rPr lang="en-US" dirty="0" smtClean="0">
                <a:effectLst>
                  <a:outerShdw blurRad="38100" dist="38100" dir="2700000" algn="tl">
                    <a:srgbClr val="000000"/>
                  </a:outerShdw>
                </a:effectLst>
              </a:rPr>
              <a:t>Self</a:t>
            </a:r>
            <a:r>
              <a:rPr lang="pl-PL" dirty="0" smtClean="0">
                <a:effectLst>
                  <a:outerShdw blurRad="38100" dist="38100" dir="2700000" algn="tl">
                    <a:srgbClr val="000000"/>
                  </a:outerShdw>
                </a:effectLst>
              </a:rPr>
              <a:t>" </a:t>
            </a:r>
            <a:r>
              <a:rPr lang="en-US" dirty="0" smtClean="0">
                <a:effectLst>
                  <a:outerShdw blurRad="38100" dist="38100" dir="2700000" algn="tl">
                    <a:srgbClr val="000000"/>
                  </a:outerShdw>
                </a:effectLst>
              </a:rPr>
              <a:t>without limits</a:t>
            </a:r>
            <a:endParaRPr lang="pl-PL" dirty="0">
              <a:effectLst>
                <a:outerShdw blurRad="38100" dist="38100" dir="2700000" algn="tl">
                  <a:srgbClr val="000000"/>
                </a:outerShdw>
              </a:effectLst>
            </a:endParaRPr>
          </a:p>
        </p:txBody>
      </p:sp>
      <p:sp>
        <p:nvSpPr>
          <p:cNvPr id="579587" name="Rectangle 3"/>
          <p:cNvSpPr>
            <a:spLocks noGrp="1" noChangeArrowheads="1"/>
          </p:cNvSpPr>
          <p:nvPr>
            <p:ph type="body" idx="1"/>
          </p:nvPr>
        </p:nvSpPr>
        <p:spPr>
          <a:xfrm>
            <a:off x="342900" y="1041400"/>
            <a:ext cx="7013575" cy="2195513"/>
          </a:xfrm>
        </p:spPr>
        <p:txBody>
          <a:bodyPr lIns="92075" tIns="46038" rIns="92075" bIns="46038"/>
          <a:lstStyle/>
          <a:p>
            <a:pPr marL="177800" indent="-177800" eaLnBrk="1" hangingPunct="1">
              <a:spcBef>
                <a:spcPct val="0"/>
              </a:spcBef>
              <a:spcAft>
                <a:spcPts val="300"/>
              </a:spcAft>
              <a:defRPr/>
            </a:pPr>
            <a:r>
              <a:rPr lang="en-US" sz="2000" dirty="0" smtClean="0">
                <a:solidFill>
                  <a:srgbClr val="FFFFFF"/>
                </a:solidFill>
                <a:effectLst>
                  <a:outerShdw blurRad="38100" dist="38100" dir="2700000" algn="tl">
                    <a:srgbClr val="000000"/>
                  </a:outerShdw>
                </a:effectLst>
              </a:rPr>
              <a:t>Decisions are made by the whole brain</a:t>
            </a:r>
            <a:r>
              <a:rPr lang="pl-PL" sz="2000" dirty="0" smtClean="0">
                <a:solidFill>
                  <a:srgbClr val="FFFFFF"/>
                </a:solidFill>
                <a:effectLst>
                  <a:outerShdw blurRad="38100" dist="38100" dir="2700000" algn="tl">
                    <a:srgbClr val="000000"/>
                  </a:outerShdw>
                </a:effectLst>
              </a:rPr>
              <a:t>, </a:t>
            </a:r>
            <a:r>
              <a:rPr lang="en-US" sz="2000" dirty="0" smtClean="0">
                <a:solidFill>
                  <a:srgbClr val="FFFFFF"/>
                </a:solidFill>
                <a:effectLst>
                  <a:outerShdw blurRad="38100" dist="38100" dir="2700000" algn="tl">
                    <a:srgbClr val="000000"/>
                  </a:outerShdw>
                </a:effectLst>
              </a:rPr>
              <a:t>not all decisions </a:t>
            </a:r>
            <a:br>
              <a:rPr lang="en-US" sz="2000" dirty="0" smtClean="0">
                <a:solidFill>
                  <a:srgbClr val="FFFFFF"/>
                </a:solidFill>
                <a:effectLst>
                  <a:outerShdw blurRad="38100" dist="38100" dir="2700000" algn="tl">
                    <a:srgbClr val="000000"/>
                  </a:outerShdw>
                </a:effectLst>
              </a:rPr>
            </a:br>
            <a:r>
              <a:rPr lang="en-US" sz="2000" dirty="0" smtClean="0">
                <a:solidFill>
                  <a:srgbClr val="FFFFFF"/>
                </a:solidFill>
                <a:effectLst>
                  <a:outerShdw blurRad="38100" dist="38100" dir="2700000" algn="tl">
                    <a:srgbClr val="000000"/>
                  </a:outerShdw>
                </a:effectLst>
              </a:rPr>
              <a:t>or resolutions are consciously realized. </a:t>
            </a:r>
            <a:endParaRPr lang="pl-PL" sz="2000" dirty="0" smtClean="0">
              <a:solidFill>
                <a:srgbClr val="FFFFFF"/>
              </a:solidFill>
              <a:effectLst>
                <a:outerShdw blurRad="38100" dist="38100" dir="2700000" algn="tl">
                  <a:srgbClr val="000000"/>
                </a:outerShdw>
              </a:effectLst>
            </a:endParaRPr>
          </a:p>
          <a:p>
            <a:pPr marL="177800" indent="-177800" eaLnBrk="1" hangingPunct="1">
              <a:spcBef>
                <a:spcPct val="0"/>
              </a:spcBef>
              <a:spcAft>
                <a:spcPts val="300"/>
              </a:spcAft>
              <a:defRPr/>
            </a:pPr>
            <a:r>
              <a:rPr lang="en-US" sz="2000" dirty="0" smtClean="0">
                <a:solidFill>
                  <a:srgbClr val="FFFFFF"/>
                </a:solidFill>
                <a:effectLst>
                  <a:outerShdw blurRad="38100" dist="38100" dir="2700000" algn="tl">
                    <a:srgbClr val="000000"/>
                  </a:outerShdw>
                </a:effectLst>
              </a:rPr>
              <a:t>I can control my behavior according to my values</a:t>
            </a:r>
            <a:r>
              <a:rPr lang="pl-PL" sz="2000" dirty="0" smtClean="0">
                <a:solidFill>
                  <a:srgbClr val="FFFFFF"/>
                </a:solidFill>
                <a:effectLst>
                  <a:outerShdw blurRad="38100" dist="38100" dir="2700000" algn="tl">
                    <a:srgbClr val="000000"/>
                  </a:outerShdw>
                </a:effectLst>
              </a:rPr>
              <a:t>, </a:t>
            </a:r>
            <a:br>
              <a:rPr lang="pl-PL" sz="2000" dirty="0" smtClean="0">
                <a:solidFill>
                  <a:srgbClr val="FFFFFF"/>
                </a:solidFill>
                <a:effectLst>
                  <a:outerShdw blurRad="38100" dist="38100" dir="2700000" algn="tl">
                    <a:srgbClr val="000000"/>
                  </a:outerShdw>
                </a:effectLst>
              </a:rPr>
            </a:br>
            <a:r>
              <a:rPr lang="en-US" sz="2000" dirty="0" smtClean="0">
                <a:solidFill>
                  <a:srgbClr val="FFFFFF"/>
                </a:solidFill>
                <a:effectLst>
                  <a:outerShdw blurRad="38100" dist="38100" dir="2700000" algn="tl">
                    <a:srgbClr val="000000"/>
                  </a:outerShdw>
                </a:effectLst>
              </a:rPr>
              <a:t>but first I should make it conscious = understand myself</a:t>
            </a:r>
            <a:r>
              <a:rPr lang="pl-PL" sz="2000" dirty="0" smtClean="0">
                <a:solidFill>
                  <a:srgbClr val="FFFFFF"/>
                </a:solidFill>
                <a:effectLst>
                  <a:outerShdw blurRad="38100" dist="38100" dir="2700000" algn="tl">
                    <a:srgbClr val="000000"/>
                  </a:outerShdw>
                </a:effectLst>
              </a:rPr>
              <a:t>.</a:t>
            </a:r>
          </a:p>
          <a:p>
            <a:pPr marL="177800" indent="-177800" eaLnBrk="1" hangingPunct="1">
              <a:spcBef>
                <a:spcPct val="0"/>
              </a:spcBef>
              <a:spcAft>
                <a:spcPts val="300"/>
              </a:spcAft>
              <a:defRPr/>
            </a:pPr>
            <a:r>
              <a:rPr lang="en-US" sz="2000" dirty="0" smtClean="0">
                <a:solidFill>
                  <a:srgbClr val="FFFFFF"/>
                </a:solidFill>
                <a:effectLst>
                  <a:outerShdw blurRad="38100" dist="38100" dir="2700000" algn="tl">
                    <a:srgbClr val="000000"/>
                  </a:outerShdw>
                </a:effectLst>
              </a:rPr>
              <a:t>Free will (compatibilist style) </a:t>
            </a:r>
            <a:r>
              <a:rPr lang="pl-PL" sz="2000" dirty="0" smtClean="0">
                <a:solidFill>
                  <a:srgbClr val="FFFFFF"/>
                </a:solidFill>
                <a:effectLst>
                  <a:outerShdw blurRad="38100" dist="38100" dir="2700000" algn="tl">
                    <a:srgbClr val="000000"/>
                  </a:outerShdw>
                </a:effectLst>
              </a:rPr>
              <a:t>= </a:t>
            </a:r>
            <a:r>
              <a:rPr lang="en-US" sz="2000" dirty="0" smtClean="0">
                <a:solidFill>
                  <a:srgbClr val="FFFFFF"/>
                </a:solidFill>
                <a:effectLst>
                  <a:outerShdw blurRad="38100" dist="38100" dir="2700000" algn="tl">
                    <a:srgbClr val="000000"/>
                  </a:outerShdw>
                </a:effectLst>
              </a:rPr>
              <a:t>conscious control of behavior in accord with acquired beliefs and values</a:t>
            </a:r>
            <a:r>
              <a:rPr lang="pl-PL" sz="2000" dirty="0" smtClean="0">
                <a:solidFill>
                  <a:srgbClr val="FFFFFF"/>
                </a:solidFill>
                <a:effectLst>
                  <a:outerShdw blurRad="38100" dist="38100" dir="2700000" algn="tl">
                    <a:srgbClr val="000000"/>
                  </a:outerShdw>
                </a:effectLst>
              </a:rPr>
              <a:t>.</a:t>
            </a:r>
          </a:p>
        </p:txBody>
      </p:sp>
      <p:sp>
        <p:nvSpPr>
          <p:cNvPr id="35844" name="pole tekstowe 8"/>
          <p:cNvSpPr txBox="1">
            <a:spLocks noChangeArrowheads="1"/>
          </p:cNvSpPr>
          <p:nvPr/>
        </p:nvSpPr>
        <p:spPr bwMode="auto">
          <a:xfrm>
            <a:off x="668338" y="3224213"/>
            <a:ext cx="5726112" cy="3476625"/>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buClr>
                <a:srgbClr val="FFCC66"/>
              </a:buClr>
            </a:pPr>
            <a:r>
              <a:rPr lang="en-US" dirty="0">
                <a:solidFill>
                  <a:srgbClr val="EAEAEA"/>
                </a:solidFill>
              </a:rPr>
              <a:t>Environmental relations</a:t>
            </a:r>
          </a:p>
          <a:p>
            <a:pPr algn="l" eaLnBrk="1" hangingPunct="1">
              <a:buClr>
                <a:srgbClr val="FFCC66"/>
              </a:buClr>
            </a:pPr>
            <a:r>
              <a:rPr lang="en-US" dirty="0">
                <a:solidFill>
                  <a:srgbClr val="EAEAEA"/>
                </a:solidFill>
              </a:rPr>
              <a:t>Social relations</a:t>
            </a:r>
            <a:endParaRPr lang="pl-PL" dirty="0">
              <a:solidFill>
                <a:srgbClr val="EAEAEA"/>
              </a:solidFill>
            </a:endParaRPr>
          </a:p>
          <a:p>
            <a:pPr algn="ctr" eaLnBrk="1" hangingPunct="1">
              <a:buClr>
                <a:srgbClr val="FFCC66"/>
              </a:buClr>
            </a:pPr>
            <a:r>
              <a:rPr lang="pl-PL" dirty="0">
                <a:solidFill>
                  <a:srgbClr val="EAEAEA"/>
                </a:solidFill>
              </a:rPr>
              <a:t/>
            </a:r>
            <a:br>
              <a:rPr lang="pl-PL" dirty="0">
                <a:solidFill>
                  <a:srgbClr val="EAEAEA"/>
                </a:solidFill>
              </a:rPr>
            </a:br>
            <a:r>
              <a:rPr lang="pl-PL" dirty="0">
                <a:solidFill>
                  <a:srgbClr val="EAEAEA"/>
                </a:solidFill>
              </a:rPr>
              <a:t/>
            </a:r>
            <a:br>
              <a:rPr lang="pl-PL" dirty="0">
                <a:solidFill>
                  <a:srgbClr val="EAEAEA"/>
                </a:solidFill>
              </a:rPr>
            </a:br>
            <a:r>
              <a:rPr lang="pl-PL" dirty="0">
                <a:solidFill>
                  <a:srgbClr val="EAEAEA"/>
                </a:solidFill>
              </a:rPr>
              <a:t/>
            </a:r>
            <a:br>
              <a:rPr lang="pl-PL" dirty="0">
                <a:solidFill>
                  <a:srgbClr val="EAEAEA"/>
                </a:solidFill>
              </a:rPr>
            </a:br>
            <a:r>
              <a:rPr lang="en-US" dirty="0">
                <a:solidFill>
                  <a:srgbClr val="EAEAEA"/>
                </a:solidFill>
              </a:rPr>
              <a:t>    </a:t>
            </a:r>
            <a:r>
              <a:rPr lang="pl-PL" dirty="0">
                <a:solidFill>
                  <a:srgbClr val="EAEAEA"/>
                </a:solidFill>
              </a:rPr>
              <a:t/>
            </a:r>
            <a:br>
              <a:rPr lang="pl-PL" dirty="0">
                <a:solidFill>
                  <a:srgbClr val="EAEAEA"/>
                </a:solidFill>
              </a:rPr>
            </a:br>
            <a:r>
              <a:rPr lang="pl-PL" dirty="0">
                <a:solidFill>
                  <a:srgbClr val="EAEAEA"/>
                </a:solidFill>
              </a:rPr>
              <a:t/>
            </a:r>
            <a:br>
              <a:rPr lang="pl-PL" dirty="0">
                <a:solidFill>
                  <a:srgbClr val="EAEAEA"/>
                </a:solidFill>
              </a:rPr>
            </a:br>
            <a:r>
              <a:rPr lang="pl-PL" dirty="0">
                <a:solidFill>
                  <a:srgbClr val="EAEAEA"/>
                </a:solidFill>
              </a:rPr>
              <a:t/>
            </a:r>
            <a:br>
              <a:rPr lang="pl-PL" dirty="0">
                <a:solidFill>
                  <a:srgbClr val="EAEAEA"/>
                </a:solidFill>
              </a:rPr>
            </a:br>
            <a:endParaRPr lang="pl-PL" dirty="0">
              <a:solidFill>
                <a:srgbClr val="EAEAEA"/>
              </a:solidFill>
            </a:endParaRPr>
          </a:p>
          <a:p>
            <a:pPr algn="ctr" eaLnBrk="1" hangingPunct="1">
              <a:buClr>
                <a:srgbClr val="FFCC66"/>
              </a:buClr>
            </a:pPr>
            <a:endParaRPr lang="pl-PL" dirty="0">
              <a:solidFill>
                <a:srgbClr val="EAEAEA"/>
              </a:solidFill>
            </a:endParaRPr>
          </a:p>
          <a:p>
            <a:pPr algn="ctr" eaLnBrk="1" hangingPunct="1">
              <a:buClr>
                <a:srgbClr val="FFCC66"/>
              </a:buClr>
            </a:pPr>
            <a:r>
              <a:rPr lang="en-US" dirty="0" smtClean="0">
                <a:solidFill>
                  <a:srgbClr val="EAEAEA"/>
                </a:solidFill>
              </a:rPr>
              <a:t>Social, big </a:t>
            </a:r>
            <a:r>
              <a:rPr lang="en-US" dirty="0">
                <a:solidFill>
                  <a:srgbClr val="EAEAEA"/>
                </a:solidFill>
              </a:rPr>
              <a:t>mind </a:t>
            </a:r>
            <a:endParaRPr lang="pl-PL" dirty="0">
              <a:solidFill>
                <a:srgbClr val="EAEAEA"/>
              </a:solidFill>
            </a:endParaRPr>
          </a:p>
        </p:txBody>
      </p:sp>
      <p:pic>
        <p:nvPicPr>
          <p:cNvPr id="80906" name="Picture 10"/>
          <p:cNvPicPr>
            <a:picLocks noChangeAspect="1" noChangeArrowheads="1"/>
          </p:cNvPicPr>
          <p:nvPr/>
        </p:nvPicPr>
        <p:blipFill>
          <a:blip r:embed="rId3"/>
          <a:srcRect/>
          <a:stretch>
            <a:fillRect/>
          </a:stretch>
        </p:blipFill>
        <p:spPr bwMode="auto">
          <a:xfrm>
            <a:off x="7175500" y="0"/>
            <a:ext cx="1968500" cy="2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5846" name="pole tekstowe 6"/>
          <p:cNvSpPr txBox="1">
            <a:spLocks noChangeArrowheads="1"/>
          </p:cNvSpPr>
          <p:nvPr/>
        </p:nvSpPr>
        <p:spPr bwMode="auto">
          <a:xfrm>
            <a:off x="4017963" y="4741863"/>
            <a:ext cx="1433512" cy="101441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ctr" eaLnBrk="1" hangingPunct="1">
              <a:buClr>
                <a:srgbClr val="FFCC66"/>
              </a:buClr>
            </a:pPr>
            <a:r>
              <a:rPr lang="en-US">
                <a:solidFill>
                  <a:srgbClr val="EAEAEA"/>
                </a:solidFill>
              </a:rPr>
              <a:t>I</a:t>
            </a:r>
            <a:r>
              <a:rPr lang="pl-PL">
                <a:solidFill>
                  <a:srgbClr val="EAEAEA"/>
                </a:solidFill>
              </a:rPr>
              <a:t> =</a:t>
            </a:r>
            <a:br>
              <a:rPr lang="pl-PL">
                <a:solidFill>
                  <a:srgbClr val="EAEAEA"/>
                </a:solidFill>
              </a:rPr>
            </a:br>
            <a:r>
              <a:rPr lang="pl-PL">
                <a:solidFill>
                  <a:srgbClr val="EAEAEA"/>
                </a:solidFill>
              </a:rPr>
              <a:t>model </a:t>
            </a:r>
            <a:r>
              <a:rPr lang="en-US">
                <a:solidFill>
                  <a:srgbClr val="EAEAEA"/>
                </a:solidFill>
              </a:rPr>
              <a:t>of self</a:t>
            </a:r>
            <a:endParaRPr lang="pl-PL">
              <a:solidFill>
                <a:srgbClr val="EAEAEA"/>
              </a:solidFill>
            </a:endParaRPr>
          </a:p>
        </p:txBody>
      </p:sp>
      <p:sp>
        <p:nvSpPr>
          <p:cNvPr id="35847" name="pole tekstowe 7"/>
          <p:cNvSpPr txBox="1">
            <a:spLocks noChangeArrowheads="1"/>
          </p:cNvSpPr>
          <p:nvPr/>
        </p:nvSpPr>
        <p:spPr bwMode="auto">
          <a:xfrm>
            <a:off x="1462088" y="4233863"/>
            <a:ext cx="4137025" cy="163195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buClr>
                <a:srgbClr val="FFCC66"/>
              </a:buClr>
            </a:pPr>
            <a:r>
              <a:rPr lang="en-US">
                <a:solidFill>
                  <a:srgbClr val="EAEAEA"/>
                </a:solidFill>
              </a:rPr>
              <a:t>All processes in the brain</a:t>
            </a:r>
            <a:r>
              <a:rPr lang="pl-PL">
                <a:solidFill>
                  <a:srgbClr val="EAEAEA"/>
                </a:solidFill>
              </a:rPr>
              <a:t> </a:t>
            </a:r>
            <a:r>
              <a:rPr lang="en-US">
                <a:solidFill>
                  <a:srgbClr val="EAEAEA"/>
                </a:solidFill>
              </a:rPr>
              <a:t>that influence behavior </a:t>
            </a:r>
            <a:endParaRPr lang="pl-PL">
              <a:solidFill>
                <a:srgbClr val="EAEAEA"/>
              </a:solidFill>
            </a:endParaRPr>
          </a:p>
          <a:p>
            <a:pPr algn="ctr" eaLnBrk="1" hangingPunct="1">
              <a:buClr>
                <a:srgbClr val="FFCC66"/>
              </a:buClr>
            </a:pPr>
            <a:endParaRPr lang="pl-PL">
              <a:solidFill>
                <a:srgbClr val="EAEAEA"/>
              </a:solidFill>
            </a:endParaRPr>
          </a:p>
          <a:p>
            <a:pPr algn="ctr" eaLnBrk="1" hangingPunct="1">
              <a:buClr>
                <a:srgbClr val="FFCC66"/>
              </a:buClr>
            </a:pPr>
            <a:endParaRPr lang="pl-PL">
              <a:solidFill>
                <a:srgbClr val="EAEAEA"/>
              </a:solidFill>
            </a:endParaRPr>
          </a:p>
          <a:p>
            <a:pPr algn="ctr" eaLnBrk="1" hangingPunct="1">
              <a:buClr>
                <a:srgbClr val="FFCC66"/>
              </a:buClr>
            </a:pPr>
            <a:endParaRPr lang="pl-PL">
              <a:solidFill>
                <a:srgbClr val="EAEAEA"/>
              </a:solidFill>
            </a:endParaRPr>
          </a:p>
        </p:txBody>
      </p:sp>
      <p:pic>
        <p:nvPicPr>
          <p:cNvPr id="3073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667" y="4962519"/>
            <a:ext cx="1428750" cy="13716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5849" name="TextBox 1"/>
          <p:cNvSpPr txBox="1">
            <a:spLocks noChangeArrowheads="1"/>
          </p:cNvSpPr>
          <p:nvPr/>
        </p:nvSpPr>
        <p:spPr bwMode="auto">
          <a:xfrm>
            <a:off x="6564313" y="3224213"/>
            <a:ext cx="25796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buClr>
                <a:srgbClr val="FFCC66"/>
              </a:buClr>
            </a:pPr>
            <a:r>
              <a:rPr lang="en-US">
                <a:solidFill>
                  <a:srgbClr val="EAEAEA"/>
                </a:solidFill>
              </a:rPr>
              <a:t>Self is a complex of brain states and relations between these states. </a:t>
            </a:r>
          </a:p>
          <a:p>
            <a:pPr algn="l" eaLnBrk="1" hangingPunct="1">
              <a:buClr>
                <a:srgbClr val="FFCC66"/>
              </a:buClr>
            </a:pPr>
            <a:endParaRPr lang="en-US">
              <a:solidFill>
                <a:srgbClr val="EAEAEA"/>
              </a:solidFill>
            </a:endParaRPr>
          </a:p>
          <a:p>
            <a:pPr algn="l" eaLnBrk="1" hangingPunct="1">
              <a:buClr>
                <a:srgbClr val="FFCC66"/>
              </a:buClr>
            </a:pPr>
            <a:r>
              <a:rPr lang="en-US">
                <a:solidFill>
                  <a:srgbClr val="EAEAEA"/>
                </a:solidFill>
              </a:rPr>
              <a:t>Boundaries  of self do not make much sense, all strongly coupled processes are part of big mind.</a:t>
            </a:r>
            <a:endParaRPr lang="pl-PL">
              <a:solidFill>
                <a:srgbClr val="EAEAEA"/>
              </a:solidFill>
            </a:endParaRPr>
          </a:p>
        </p:txBody>
      </p:sp>
    </p:spTree>
    <p:extLst>
      <p:ext uri="{BB962C8B-B14F-4D97-AF65-F5344CB8AC3E}">
        <p14:creationId xmlns:p14="http://schemas.microsoft.com/office/powerpoint/2010/main" val="223035301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685800" y="350838"/>
            <a:ext cx="7772400" cy="727075"/>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outerShdw>
                </a:effectLst>
              </a:rPr>
              <a:t>Self-control</a:t>
            </a:r>
          </a:p>
        </p:txBody>
      </p:sp>
      <p:sp>
        <p:nvSpPr>
          <p:cNvPr id="38915" name="Rectangle 3"/>
          <p:cNvSpPr>
            <a:spLocks noGrp="1" noChangeArrowheads="1"/>
          </p:cNvSpPr>
          <p:nvPr>
            <p:ph type="body" idx="1"/>
          </p:nvPr>
        </p:nvSpPr>
        <p:spPr>
          <a:xfrm>
            <a:off x="568325" y="1130300"/>
            <a:ext cx="8302625" cy="1066800"/>
          </a:xfrm>
          <a:noFill/>
        </p:spPr>
        <p:txBody>
          <a:bodyPr lIns="92075" tIns="46038" rIns="92075" bIns="46038"/>
          <a:lstStyle/>
          <a:p>
            <a:pPr marL="0" indent="0">
              <a:spcAft>
                <a:spcPts val="1200"/>
              </a:spcAft>
              <a:buFontTx/>
              <a:buNone/>
            </a:pPr>
            <a:r>
              <a:rPr lang="en-US" sz="2000" dirty="0" smtClean="0">
                <a:solidFill>
                  <a:srgbClr val="F8F8F8"/>
                </a:solidFill>
              </a:rPr>
              <a:t>Eﬀective self-control is highly beneﬁcial to individuals and </a:t>
            </a:r>
            <a:br>
              <a:rPr lang="en-US" sz="2000" dirty="0" smtClean="0">
                <a:solidFill>
                  <a:srgbClr val="F8F8F8"/>
                </a:solidFill>
              </a:rPr>
            </a:br>
            <a:r>
              <a:rPr lang="en-US" sz="2000" dirty="0" smtClean="0">
                <a:solidFill>
                  <a:srgbClr val="F8F8F8"/>
                </a:solidFill>
              </a:rPr>
              <a:t>to society, but it is rather difficult to achieve.</a:t>
            </a:r>
          </a:p>
          <a:p>
            <a:pPr marL="0" indent="0">
              <a:spcAft>
                <a:spcPts val="1200"/>
              </a:spcAft>
              <a:buFontTx/>
              <a:buNone/>
            </a:pPr>
            <a:endParaRPr lang="en-US" sz="2000" dirty="0" smtClean="0">
              <a:solidFill>
                <a:srgbClr val="F8F8F8"/>
              </a:solidFill>
            </a:endParaRPr>
          </a:p>
          <a:p>
            <a:pPr marL="0" indent="0">
              <a:spcAft>
                <a:spcPts val="1200"/>
              </a:spcAft>
              <a:buFontTx/>
              <a:buNone/>
            </a:pPr>
            <a:endParaRPr lang="pl-PL" sz="2000" dirty="0" smtClean="0">
              <a:solidFill>
                <a:srgbClr val="F8F8F8"/>
              </a:solidFill>
            </a:endParaRPr>
          </a:p>
        </p:txBody>
      </p:sp>
      <p:sp>
        <p:nvSpPr>
          <p:cNvPr id="38916" name="Rectangle 4"/>
          <p:cNvSpPr>
            <a:spLocks noChangeArrowheads="1"/>
          </p:cNvSpPr>
          <p:nvPr/>
        </p:nvSpPr>
        <p:spPr bwMode="auto">
          <a:xfrm>
            <a:off x="565150" y="2074908"/>
            <a:ext cx="843756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spcAft>
                <a:spcPts val="1200"/>
              </a:spcAft>
              <a:buClr>
                <a:srgbClr val="FFCC66"/>
              </a:buClr>
            </a:pPr>
            <a:r>
              <a:rPr lang="en-US" dirty="0">
                <a:solidFill>
                  <a:srgbClr val="F8F8F8"/>
                </a:solidFill>
                <a:latin typeface="Arial" pitchFamily="34" charset="0"/>
              </a:rPr>
              <a:t>Strong will, perseverance, can be trained as any other personality trait.</a:t>
            </a:r>
          </a:p>
          <a:p>
            <a:pPr algn="l">
              <a:spcAft>
                <a:spcPts val="1200"/>
              </a:spcAft>
              <a:buClr>
                <a:srgbClr val="FFCC66"/>
              </a:buClr>
            </a:pPr>
            <a:r>
              <a:rPr lang="en-US" dirty="0">
                <a:solidFill>
                  <a:srgbClr val="F8F8F8"/>
                </a:solidFill>
                <a:latin typeface="Arial" pitchFamily="34" charset="0"/>
              </a:rPr>
              <a:t>In the past this was done by physical training, competition, motivation to win social approval and prizes.  </a:t>
            </a:r>
          </a:p>
          <a:p>
            <a:pPr algn="l">
              <a:spcAft>
                <a:spcPts val="1200"/>
              </a:spcAft>
              <a:buClr>
                <a:srgbClr val="FFCC66"/>
              </a:buClr>
            </a:pPr>
            <a:r>
              <a:rPr lang="en-US" dirty="0">
                <a:solidFill>
                  <a:srgbClr val="F8F8F8"/>
                </a:solidFill>
                <a:latin typeface="Arial" pitchFamily="34" charset="0"/>
              </a:rPr>
              <a:t>In ancient Greece the concept of </a:t>
            </a:r>
            <a:r>
              <a:rPr lang="en-US" dirty="0" err="1">
                <a:solidFill>
                  <a:srgbClr val="F8F8F8"/>
                </a:solidFill>
                <a:latin typeface="Arial" pitchFamily="34" charset="0"/>
              </a:rPr>
              <a:t>paidea</a:t>
            </a:r>
            <a:r>
              <a:rPr lang="en-US" dirty="0">
                <a:solidFill>
                  <a:srgbClr val="F8F8F8"/>
                </a:solidFill>
                <a:latin typeface="Arial" pitchFamily="34" charset="0"/>
              </a:rPr>
              <a:t> (preserved in encyclopedia”) meant training for liberty (freedom) and nobility (the beautiful), the sum of physical / intellectual achievement to which an individual can aspire.</a:t>
            </a:r>
          </a:p>
          <a:p>
            <a:pPr algn="l">
              <a:spcAft>
                <a:spcPts val="1200"/>
              </a:spcAft>
              <a:buClr>
                <a:srgbClr val="FFCC66"/>
              </a:buClr>
            </a:pPr>
            <a:r>
              <a:rPr lang="en-US" dirty="0" smtClean="0">
                <a:solidFill>
                  <a:srgbClr val="F8F8F8"/>
                </a:solidFill>
                <a:latin typeface="Arial" pitchFamily="34" charset="0"/>
              </a:rPr>
              <a:t>Self-control ability predicts academic performance better than IQ. </a:t>
            </a:r>
          </a:p>
          <a:p>
            <a:pPr algn="l">
              <a:spcAft>
                <a:spcPts val="1200"/>
              </a:spcAft>
              <a:buClr>
                <a:srgbClr val="FFCC66"/>
              </a:buClr>
            </a:pPr>
            <a:r>
              <a:rPr lang="en-US" dirty="0" smtClean="0">
                <a:solidFill>
                  <a:srgbClr val="F8F8F8"/>
                </a:solidFill>
                <a:latin typeface="Arial" pitchFamily="34" charset="0"/>
              </a:rPr>
              <a:t>Self-control requires mental energy that is limited! Without energy (blood glucose) ability to perform many adaptive behaviors is compromised: this aﬀects intelligent thought, eﬀective decision making, taking initiative. </a:t>
            </a:r>
          </a:p>
          <a:p>
            <a:pPr algn="l">
              <a:spcAft>
                <a:spcPts val="1200"/>
              </a:spcAft>
              <a:buClr>
                <a:srgbClr val="FFCC66"/>
              </a:buClr>
            </a:pPr>
            <a:r>
              <a:rPr lang="en-US" dirty="0" smtClean="0">
                <a:solidFill>
                  <a:srgbClr val="F8F8F8"/>
                </a:solidFill>
                <a:latin typeface="Arial" pitchFamily="34" charset="0"/>
              </a:rPr>
              <a:t>Trait (dispositional tendency) self-control appears to have few </a:t>
            </a:r>
            <a:br>
              <a:rPr lang="en-US" dirty="0" smtClean="0">
                <a:solidFill>
                  <a:srgbClr val="F8F8F8"/>
                </a:solidFill>
                <a:latin typeface="Arial" pitchFamily="34" charset="0"/>
              </a:rPr>
            </a:br>
            <a:r>
              <a:rPr lang="en-US" dirty="0" smtClean="0">
                <a:solidFill>
                  <a:srgbClr val="F8F8F8"/>
                </a:solidFill>
                <a:latin typeface="Arial" pitchFamily="34" charset="0"/>
              </a:rPr>
              <a:t>or no downsides, but requires long training.</a:t>
            </a:r>
            <a:endParaRPr lang="en-US" dirty="0">
              <a:solidFill>
                <a:srgbClr val="F8F8F8"/>
              </a:solidFill>
              <a:latin typeface="Arial" pitchFamily="34" charset="0"/>
            </a:endParaRPr>
          </a:p>
        </p:txBody>
      </p:sp>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292" y="140956"/>
            <a:ext cx="1171575" cy="11715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86457594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a:xfrm>
            <a:off x="684213" y="476250"/>
            <a:ext cx="7488237" cy="865188"/>
          </a:xfrm>
          <a:effectLst/>
        </p:spPr>
        <p:txBody>
          <a:bodyPr/>
          <a:lstStyle/>
          <a:p>
            <a:r>
              <a:rPr lang="en-US" sz="3200" dirty="0" err="1">
                <a:effectLst>
                  <a:outerShdw blurRad="38100" dist="38100" dir="2700000" algn="tl">
                    <a:srgbClr val="000000">
                      <a:alpha val="43137"/>
                    </a:srgbClr>
                  </a:outerShdw>
                </a:effectLst>
              </a:rPr>
              <a:t>IDoCare</a:t>
            </a:r>
            <a:r>
              <a:rPr lang="en-US" sz="3200" b="0" dirty="0">
                <a:effectLst>
                  <a:outerShdw blurRad="38100" dist="38100" dir="2700000" algn="tl">
                    <a:srgbClr val="000000">
                      <a:alpha val="43137"/>
                    </a:srgbClr>
                  </a:outerShdw>
                </a:effectLst>
              </a:rPr>
              <a:t>: </a:t>
            </a:r>
            <a:r>
              <a:rPr lang="en-US" sz="3200" b="0" dirty="0" smtClean="0">
                <a:effectLst>
                  <a:outerShdw blurRad="38100" dist="38100" dir="2700000" algn="tl">
                    <a:srgbClr val="000000">
                      <a:alpha val="43137"/>
                    </a:srgbClr>
                  </a:outerShdw>
                </a:effectLst>
              </a:rPr>
              <a:t>help</a:t>
            </a:r>
            <a:r>
              <a:rPr lang="en-US" sz="3200" b="0" dirty="0">
                <a:effectLst>
                  <a:outerShdw blurRad="38100" dist="38100" dir="2700000" algn="tl">
                    <a:srgbClr val="000000">
                      <a:alpha val="43137"/>
                    </a:srgbClr>
                  </a:outerShdw>
                </a:effectLst>
              </a:rPr>
              <a:t/>
            </a:r>
            <a:br>
              <a:rPr lang="en-US" sz="3200" b="0" dirty="0">
                <a:effectLst>
                  <a:outerShdw blurRad="38100" dist="38100" dir="2700000" algn="tl">
                    <a:srgbClr val="000000">
                      <a:alpha val="43137"/>
                    </a:srgbClr>
                  </a:outerShdw>
                </a:effectLst>
              </a:rPr>
            </a:br>
            <a:r>
              <a:rPr lang="en-US" sz="3200" b="0" dirty="0">
                <a:effectLst>
                  <a:outerShdw blurRad="38100" dist="38100" dir="2700000" algn="tl">
                    <a:srgbClr val="000000">
                      <a:alpha val="43137"/>
                    </a:srgbClr>
                  </a:outerShdw>
                </a:effectLst>
              </a:rPr>
              <a:t>for development of perfect babies!</a:t>
            </a:r>
          </a:p>
        </p:txBody>
      </p:sp>
      <p:sp>
        <p:nvSpPr>
          <p:cNvPr id="15364" name="Rectangle 4"/>
          <p:cNvSpPr>
            <a:spLocks noGrp="1" noChangeArrowheads="1"/>
          </p:cNvSpPr>
          <p:nvPr>
            <p:ph type="subTitle" idx="1"/>
          </p:nvPr>
        </p:nvSpPr>
        <p:spPr>
          <a:xfrm>
            <a:off x="611188" y="1768475"/>
            <a:ext cx="8064500" cy="508000"/>
          </a:xfrm>
        </p:spPr>
        <p:txBody>
          <a:bodyPr/>
          <a:lstStyle/>
          <a:p>
            <a:pPr algn="l"/>
            <a:r>
              <a:rPr lang="en-US" dirty="0" smtClean="0"/>
              <a:t>Can we influence brain development in beneficial way?</a:t>
            </a:r>
            <a:endParaRPr lang="en-US" dirty="0"/>
          </a:p>
        </p:txBody>
      </p:sp>
      <p:sp>
        <p:nvSpPr>
          <p:cNvPr id="15370" name="Rectangle 10"/>
          <p:cNvSpPr>
            <a:spLocks noChangeArrowheads="1"/>
          </p:cNvSpPr>
          <p:nvPr/>
        </p:nvSpPr>
        <p:spPr bwMode="auto">
          <a:xfrm>
            <a:off x="684213" y="2492375"/>
            <a:ext cx="820896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Tx/>
              <a:buSzTx/>
            </a:pPr>
            <a:r>
              <a:rPr lang="en-US" dirty="0" smtClean="0">
                <a:solidFill>
                  <a:srgbClr val="FFFFFF"/>
                </a:solidFill>
                <a:latin typeface="Calibri" pitchFamily="34" charset="0"/>
              </a:rPr>
              <a:t>Problem: about 5-10% of all children have a developmental disability that causes problems in their speech and language development.</a:t>
            </a:r>
          </a:p>
          <a:p>
            <a:pPr algn="l">
              <a:spcBef>
                <a:spcPct val="20000"/>
              </a:spcBef>
              <a:buClrTx/>
              <a:buSzTx/>
            </a:pPr>
            <a:r>
              <a:rPr lang="en-US" dirty="0" smtClean="0">
                <a:solidFill>
                  <a:srgbClr val="FFFFFF"/>
                </a:solidFill>
                <a:latin typeface="Calibri" pitchFamily="34" charset="0"/>
              </a:rPr>
              <a:t>Identification of congenital hearing loss in USA is at 2½ years of age! </a:t>
            </a:r>
            <a:br>
              <a:rPr lang="en-US" dirty="0" smtClean="0">
                <a:solidFill>
                  <a:srgbClr val="FFFFFF"/>
                </a:solidFill>
                <a:latin typeface="Calibri" pitchFamily="34" charset="0"/>
              </a:rPr>
            </a:br>
            <a:endParaRPr lang="en-US" dirty="0" smtClean="0">
              <a:solidFill>
                <a:srgbClr val="FFFFFF"/>
              </a:solidFill>
              <a:latin typeface="Calibri" pitchFamily="34" charset="0"/>
            </a:endParaRPr>
          </a:p>
          <a:p>
            <a:pPr algn="l">
              <a:spcBef>
                <a:spcPct val="20000"/>
              </a:spcBef>
              <a:buClrTx/>
              <a:buSzTx/>
            </a:pPr>
            <a:r>
              <a:rPr lang="en-US" dirty="0" smtClean="0">
                <a:solidFill>
                  <a:srgbClr val="FFFFFF"/>
                </a:solidFill>
                <a:latin typeface="Calibri" pitchFamily="34" charset="0"/>
              </a:rPr>
              <a:t>Solution: permanent monitoring of babies in the crib, stimulation, recording and analysis of their responses, providing guideline for their perceptual and cognitive development, calling an expert help if needed. </a:t>
            </a:r>
          </a:p>
          <a:p>
            <a:pPr algn="l">
              <a:spcBef>
                <a:spcPct val="20000"/>
              </a:spcBef>
              <a:buClrTx/>
              <a:buSzTx/>
            </a:pPr>
            <a:r>
              <a:rPr lang="en-US" dirty="0" smtClean="0">
                <a:solidFill>
                  <a:srgbClr val="FFFFFF"/>
                </a:solidFill>
                <a:latin typeface="Calibri" pitchFamily="34" charset="0"/>
              </a:rPr>
              <a:t>Key sensors: suction response (basic method in developmental psychology), motion detectors, auditory and visual monitoring. </a:t>
            </a:r>
          </a:p>
          <a:p>
            <a:pPr algn="l">
              <a:spcBef>
                <a:spcPct val="20000"/>
              </a:spcBef>
              <a:buClrTx/>
              <a:buSzTx/>
            </a:pPr>
            <a:endParaRPr lang="en-US" dirty="0" smtClean="0">
              <a:solidFill>
                <a:srgbClr val="FFFFFF"/>
              </a:solidFill>
              <a:latin typeface="Calibri" pitchFamily="34" charset="0"/>
            </a:endParaRPr>
          </a:p>
          <a:p>
            <a:pPr algn="l">
              <a:spcBef>
                <a:spcPct val="20000"/>
              </a:spcBef>
              <a:buClrTx/>
              <a:buSzTx/>
            </a:pPr>
            <a:r>
              <a:rPr lang="en-US" dirty="0" smtClean="0">
                <a:solidFill>
                  <a:srgbClr val="FFFFFF"/>
                </a:solidFill>
                <a:latin typeface="Calibri" pitchFamily="34" charset="0"/>
              </a:rPr>
              <a:t>Potential: market for baby monitors (Sony, BT...) is billions of $; so far they only let parents to hear or see the baby and play ambient music.</a:t>
            </a:r>
          </a:p>
        </p:txBody>
      </p:sp>
      <p:pic>
        <p:nvPicPr>
          <p:cNvPr id="15371" name="Picture 11" descr="baby_suck_on_pacifi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15888"/>
            <a:ext cx="1333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20" y="1768475"/>
            <a:ext cx="60388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362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checkerboard(across)">
                                      <p:cBhvr>
                                        <p:cTn id="7"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684213" y="476250"/>
            <a:ext cx="7772400" cy="504825"/>
          </a:xfrm>
          <a:effectLst/>
        </p:spPr>
        <p:txBody>
          <a:bodyPr/>
          <a:lstStyle/>
          <a:p>
            <a:r>
              <a:rPr lang="en-US" sz="3600" dirty="0" err="1">
                <a:effectLst>
                  <a:outerShdw blurRad="38100" dist="38100" dir="2700000" algn="tl">
                    <a:srgbClr val="000000">
                      <a:alpha val="43137"/>
                    </a:srgbClr>
                  </a:outerShdw>
                </a:effectLst>
              </a:rPr>
              <a:t>IDoCare</a:t>
            </a:r>
            <a:r>
              <a:rPr lang="en-US" sz="3600" b="0" dirty="0">
                <a:effectLst>
                  <a:outerShdw blurRad="38100" dist="38100" dir="2700000" algn="tl">
                    <a:srgbClr val="000000">
                      <a:alpha val="43137"/>
                    </a:srgbClr>
                  </a:outerShdw>
                </a:effectLst>
              </a:rPr>
              <a:t> intelligent crib</a:t>
            </a:r>
          </a:p>
        </p:txBody>
      </p:sp>
      <p:sp>
        <p:nvSpPr>
          <p:cNvPr id="136195" name="Rectangle 3"/>
          <p:cNvSpPr>
            <a:spLocks noGrp="1" noChangeArrowheads="1"/>
          </p:cNvSpPr>
          <p:nvPr>
            <p:ph type="subTitle" idx="1"/>
          </p:nvPr>
        </p:nvSpPr>
        <p:spPr>
          <a:xfrm>
            <a:off x="611188" y="1125538"/>
            <a:ext cx="8353425" cy="1150937"/>
          </a:xfrm>
        </p:spPr>
        <p:txBody>
          <a:bodyPr/>
          <a:lstStyle/>
          <a:p>
            <a:pPr algn="l"/>
            <a:r>
              <a:rPr lang="en-US" dirty="0"/>
              <a:t>Revolutionary enhancement of baby monitors: </a:t>
            </a:r>
            <a:r>
              <a:rPr lang="en-US" b="1" dirty="0"/>
              <a:t>intelligent crib</a:t>
            </a:r>
            <a:r>
              <a:rPr lang="en-US" dirty="0"/>
              <a:t> with wireless suction, motion detector and audio/visual monitoring, plus software for early diagnostics of developmental problems. </a:t>
            </a:r>
          </a:p>
        </p:txBody>
      </p:sp>
      <p:sp>
        <p:nvSpPr>
          <p:cNvPr id="136196" name="Rectangle 4"/>
          <p:cNvSpPr>
            <a:spLocks noChangeArrowheads="1"/>
          </p:cNvSpPr>
          <p:nvPr/>
        </p:nvSpPr>
        <p:spPr bwMode="auto">
          <a:xfrm>
            <a:off x="611188" y="2276475"/>
            <a:ext cx="82819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Tx/>
              <a:buSzTx/>
            </a:pPr>
            <a:r>
              <a:rPr lang="en-US" dirty="0" smtClean="0">
                <a:solidFill>
                  <a:srgbClr val="FFFFFF"/>
                </a:solidFill>
                <a:latin typeface="Calibri" pitchFamily="34" charset="0"/>
              </a:rPr>
              <a:t>Hardware: embedding pressure and temperature sensors in telemetric pacifier, for monitoring and feedback of baby's reactions to stimuli.</a:t>
            </a:r>
          </a:p>
          <a:p>
            <a:pPr algn="l">
              <a:spcBef>
                <a:spcPct val="20000"/>
              </a:spcBef>
              <a:buClrTx/>
              <a:buSzTx/>
            </a:pPr>
            <a:r>
              <a:rPr lang="en-US" dirty="0" smtClean="0">
                <a:solidFill>
                  <a:srgbClr val="FFFFFF"/>
                </a:solidFill>
                <a:latin typeface="Calibri" pitchFamily="34" charset="0"/>
              </a:rPr>
              <a:t>Software: signal analysis and blind source separation; interpretation of baby’s responses, selection of stimuli and comments for parents. </a:t>
            </a:r>
          </a:p>
          <a:p>
            <a:pPr algn="l">
              <a:spcBef>
                <a:spcPct val="20000"/>
              </a:spcBef>
              <a:buClrTx/>
              <a:buSzTx/>
            </a:pPr>
            <a:r>
              <a:rPr lang="en-US" dirty="0" smtClean="0">
                <a:solidFill>
                  <a:srgbClr val="FFFFFF"/>
                </a:solidFill>
                <a:latin typeface="Calibri" pitchFamily="34" charset="0"/>
              </a:rPr>
              <a:t>Home applications: monitoring, diagnostics, preventive actions by enhancement of perceptual discrimination by giving rewards for solving perceptual problems. </a:t>
            </a:r>
          </a:p>
          <a:p>
            <a:pPr algn="l">
              <a:spcBef>
                <a:spcPct val="20000"/>
              </a:spcBef>
              <a:buClrTx/>
              <a:buSzTx/>
            </a:pPr>
            <a:endParaRPr lang="en-US" dirty="0" smtClean="0">
              <a:solidFill>
                <a:srgbClr val="FFFFFF"/>
              </a:solidFill>
              <a:latin typeface="Calibri" pitchFamily="34" charset="0"/>
            </a:endParaRPr>
          </a:p>
          <a:p>
            <a:pPr algn="l">
              <a:spcBef>
                <a:spcPct val="20000"/>
              </a:spcBef>
              <a:buClrTx/>
              <a:buSzTx/>
            </a:pPr>
            <a:r>
              <a:rPr lang="en-US" dirty="0" smtClean="0">
                <a:solidFill>
                  <a:srgbClr val="FFFFFF"/>
                </a:solidFill>
                <a:latin typeface="Calibri" pitchFamily="34" charset="0"/>
              </a:rPr>
              <a:t>Children love to be stimulated, and </a:t>
            </a:r>
            <a:r>
              <a:rPr lang="en-US" dirty="0" err="1" smtClean="0">
                <a:solidFill>
                  <a:srgbClr val="FFFFFF"/>
                </a:solidFill>
                <a:latin typeface="Calibri" pitchFamily="34" charset="0"/>
              </a:rPr>
              <a:t>IDoCare</a:t>
            </a:r>
            <a:r>
              <a:rPr lang="en-US" dirty="0" smtClean="0">
                <a:solidFill>
                  <a:srgbClr val="FFFFFF"/>
                </a:solidFill>
                <a:latin typeface="Calibri" pitchFamily="34" charset="0"/>
              </a:rPr>
              <a:t> will be the first active environment that will allow them to influence what they see and hear. </a:t>
            </a:r>
            <a:br>
              <a:rPr lang="en-US" dirty="0" smtClean="0">
                <a:solidFill>
                  <a:srgbClr val="FFFFFF"/>
                </a:solidFill>
                <a:latin typeface="Calibri" pitchFamily="34" charset="0"/>
              </a:rPr>
            </a:br>
            <a:r>
              <a:rPr lang="en-US" dirty="0" smtClean="0">
                <a:solidFill>
                  <a:srgbClr val="FFFFFF"/>
                </a:solidFill>
                <a:latin typeface="Calibri" pitchFamily="34" charset="0"/>
              </a:rPr>
              <a:t/>
            </a:r>
            <a:br>
              <a:rPr lang="en-US" dirty="0" smtClean="0">
                <a:solidFill>
                  <a:srgbClr val="FFFFFF"/>
                </a:solidFill>
                <a:latin typeface="Calibri" pitchFamily="34" charset="0"/>
              </a:rPr>
            </a:br>
            <a:r>
              <a:rPr lang="en-US" dirty="0" smtClean="0">
                <a:solidFill>
                  <a:srgbClr val="FFFFFF"/>
                </a:solidFill>
                <a:latin typeface="Calibri" pitchFamily="34" charset="0"/>
              </a:rPr>
              <a:t>Active learning may gently pressure baby’s brain to develop perceptual and cognitive skills to their full potential achieved now by very few. </a:t>
            </a:r>
          </a:p>
        </p:txBody>
      </p:sp>
      <p:pic>
        <p:nvPicPr>
          <p:cNvPr id="13619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1723" b="-6731"/>
          <a:stretch>
            <a:fillRect/>
          </a:stretch>
        </p:blipFill>
        <p:spPr bwMode="auto">
          <a:xfrm>
            <a:off x="2987675" y="4221163"/>
            <a:ext cx="5689600" cy="209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6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88913"/>
            <a:ext cx="8477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4822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checkerboard(across)">
                                      <p:cBhvr>
                                        <p:cTn id="7"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2550"/>
            <a:ext cx="44958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91"/>
            <a:ext cx="44577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08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152400"/>
            <a:ext cx="6110288" cy="792163"/>
          </a:xfrm>
          <a:effectLst/>
        </p:spPr>
        <p:txBody>
          <a:bodyPr lIns="92075" tIns="46038" rIns="92075" bIns="46038"/>
          <a:lstStyle/>
          <a:p>
            <a:pPr eaLnBrk="1" hangingPunct="1">
              <a:defRPr/>
            </a:pPr>
            <a:r>
              <a:rPr lang="en-US" dirty="0" smtClean="0">
                <a:effectLst>
                  <a:outerShdw blurRad="38100" dist="38100" dir="2700000" algn="tl">
                    <a:srgbClr val="000000">
                      <a:alpha val="43137"/>
                    </a:srgbClr>
                  </a:outerShdw>
                </a:effectLst>
                <a:latin typeface="Arial" pitchFamily="34" charset="0"/>
                <a:cs typeface="Arial" pitchFamily="34" charset="0"/>
              </a:rPr>
              <a:t>Visual top-down</a:t>
            </a:r>
          </a:p>
        </p:txBody>
      </p:sp>
      <p:sp>
        <p:nvSpPr>
          <p:cNvPr id="23555" name="Rectangle 3"/>
          <p:cNvSpPr>
            <a:spLocks noGrp="1" noChangeArrowheads="1"/>
          </p:cNvSpPr>
          <p:nvPr>
            <p:ph idx="1"/>
          </p:nvPr>
        </p:nvSpPr>
        <p:spPr>
          <a:xfrm>
            <a:off x="476250" y="1041400"/>
            <a:ext cx="4881563" cy="2530475"/>
          </a:xfrm>
        </p:spPr>
        <p:txBody>
          <a:bodyPr lIns="92075" tIns="46038" rIns="92075" bIns="46038"/>
          <a:lstStyle/>
          <a:p>
            <a:pPr>
              <a:defRPr/>
            </a:pPr>
            <a:r>
              <a:rPr lang="en-US" dirty="0" smtClean="0"/>
              <a:t>N</a:t>
            </a:r>
            <a:r>
              <a:rPr lang="en-US" dirty="0" smtClean="0">
                <a:solidFill>
                  <a:srgbClr val="EAEAEA"/>
                </a:solidFill>
              </a:rPr>
              <a:t>ormal perception requires top-down influences to form expectations. </a:t>
            </a:r>
          </a:p>
          <a:p>
            <a:pPr>
              <a:defRPr/>
            </a:pPr>
            <a:r>
              <a:rPr lang="en-US" dirty="0" smtClean="0">
                <a:solidFill>
                  <a:srgbClr val="EAEAEA"/>
                </a:solidFill>
              </a:rPr>
              <a:t>What if PC/FC feedback connections to visual/auditory areas are weak?</a:t>
            </a:r>
            <a:br>
              <a:rPr lang="en-US" dirty="0" smtClean="0">
                <a:solidFill>
                  <a:srgbClr val="EAEAEA"/>
                </a:solidFill>
              </a:rPr>
            </a:br>
            <a:endParaRPr lang="en-US" sz="1000" dirty="0" smtClean="0">
              <a:solidFill>
                <a:srgbClr val="EAEAEA"/>
              </a:solidFill>
            </a:endParaRPr>
          </a:p>
          <a:p>
            <a:pPr>
              <a:defRPr/>
            </a:pPr>
            <a:r>
              <a:rPr lang="en-US" dirty="0" smtClean="0"/>
              <a:t>This does not qualify as agnosia, but is a kind of </a:t>
            </a:r>
            <a:r>
              <a:rPr lang="en-US" dirty="0" smtClean="0">
                <a:solidFill>
                  <a:srgbClr val="FFC000"/>
                </a:solidFill>
              </a:rPr>
              <a:t>imagery agnosia</a:t>
            </a:r>
            <a:r>
              <a:rPr lang="en-US" dirty="0" smtClean="0"/>
              <a:t>, </a:t>
            </a:r>
            <a:r>
              <a:rPr lang="pl-PL" dirty="0" smtClean="0"/>
              <a:t>a syndrom that has </a:t>
            </a:r>
            <a:r>
              <a:rPr lang="en-US" dirty="0" smtClean="0"/>
              <a:t>not yet </a:t>
            </a:r>
            <a:r>
              <a:rPr lang="pl-PL" dirty="0" smtClean="0"/>
              <a:t>been clearly </a:t>
            </a:r>
            <a:r>
              <a:rPr lang="en-US" dirty="0" smtClean="0"/>
              <a:t>identified!</a:t>
            </a:r>
            <a:endParaRPr lang="en-US" dirty="0" smtClean="0">
              <a:solidFill>
                <a:srgbClr val="EAEAEA"/>
              </a:solidFill>
            </a:endParaRPr>
          </a:p>
          <a:p>
            <a:pPr>
              <a:defRPr/>
            </a:pPr>
            <a:endParaRPr lang="en-US" dirty="0" smtClean="0">
              <a:solidFill>
                <a:srgbClr val="EAEAEA"/>
              </a:solidFill>
            </a:endParaRPr>
          </a:p>
          <a:p>
            <a:pPr marL="0" indent="0" eaLnBrk="1" hangingPunct="1">
              <a:spcBef>
                <a:spcPct val="0"/>
              </a:spcBef>
              <a:buFontTx/>
              <a:buNone/>
              <a:defRPr/>
            </a:pPr>
            <a:endParaRPr lang="en-US" dirty="0" smtClean="0"/>
          </a:p>
          <a:p>
            <a:pPr marL="0" indent="0" eaLnBrk="1" hangingPunct="1">
              <a:spcBef>
                <a:spcPct val="0"/>
              </a:spcBef>
              <a:buFontTx/>
              <a:buNone/>
              <a:defRPr/>
            </a:pPr>
            <a:endParaRPr lang="en-US" dirty="0" smtClean="0"/>
          </a:p>
          <a:p>
            <a:pPr marL="0" indent="0" eaLnBrk="1" hangingPunct="1">
              <a:spcBef>
                <a:spcPct val="0"/>
              </a:spcBef>
              <a:buFontTx/>
              <a:buNone/>
              <a:defRPr/>
            </a:pPr>
            <a:endParaRPr lang="en-US" dirty="0" smtClean="0"/>
          </a:p>
        </p:txBody>
      </p:sp>
      <p:sp>
        <p:nvSpPr>
          <p:cNvPr id="34820" name="Rectangle 4"/>
          <p:cNvSpPr>
            <a:spLocks noChangeArrowheads="1"/>
          </p:cNvSpPr>
          <p:nvPr/>
        </p:nvSpPr>
        <p:spPr bwMode="auto">
          <a:xfrm>
            <a:off x="428625" y="3500438"/>
            <a:ext cx="8572500" cy="3143250"/>
          </a:xfrm>
          <a:prstGeom prst="rect">
            <a:avLst/>
          </a:prstGeom>
          <a:noFill/>
          <a:ln w="9525">
            <a:noFill/>
            <a:miter lim="800000"/>
            <a:headEnd/>
            <a:tailEnd/>
          </a:ln>
        </p:spPr>
        <p:txBody>
          <a:bodyPr lIns="92075" tIns="46038" rIns="92075" bIns="46038"/>
          <a:lstStyle/>
          <a:p>
            <a:pPr algn="l">
              <a:buClr>
                <a:srgbClr val="FFCC66"/>
              </a:buClr>
              <a:defRPr/>
            </a:pPr>
            <a:r>
              <a:rPr lang="en-US" dirty="0">
                <a:solidFill>
                  <a:srgbClr val="EAEAEA"/>
                </a:solidFill>
                <a:latin typeface="Calibri" pitchFamily="34" charset="0"/>
              </a:rPr>
              <a:t>How will the weak top-down connections in visual modality manifest?  </a:t>
            </a:r>
            <a:br>
              <a:rPr lang="en-US" dirty="0">
                <a:solidFill>
                  <a:srgbClr val="EAEAEA"/>
                </a:solidFill>
                <a:latin typeface="Calibri" pitchFamily="34" charset="0"/>
              </a:rPr>
            </a:br>
            <a:r>
              <a:rPr lang="en-US" sz="1000" dirty="0">
                <a:solidFill>
                  <a:srgbClr val="EAEAEA"/>
                </a:solidFill>
                <a:latin typeface="Calibri" pitchFamily="34" charset="0"/>
              </a:rPr>
              <a:t/>
            </a:r>
            <a:br>
              <a:rPr lang="en-US" sz="1000" dirty="0">
                <a:solidFill>
                  <a:srgbClr val="EAEAEA"/>
                </a:solidFill>
                <a:latin typeface="Calibri" pitchFamily="34" charset="0"/>
              </a:rPr>
            </a:br>
            <a:r>
              <a:rPr lang="en-US" dirty="0">
                <a:solidFill>
                  <a:srgbClr val="EAEAEA"/>
                </a:solidFill>
                <a:latin typeface="Calibri" pitchFamily="34" charset="0"/>
              </a:rPr>
              <a:t>Attention problems? Only if </a:t>
            </a:r>
            <a:r>
              <a:rPr lang="pl-PL" dirty="0">
                <a:solidFill>
                  <a:srgbClr val="EAEAEA"/>
                </a:solidFill>
                <a:latin typeface="Calibri" pitchFamily="34" charset="0"/>
              </a:rPr>
              <a:t>signals </a:t>
            </a:r>
            <a:r>
              <a:rPr lang="en-US" dirty="0">
                <a:solidFill>
                  <a:srgbClr val="EAEAEA"/>
                </a:solidFill>
                <a:latin typeface="Calibri" pitchFamily="34" charset="0"/>
              </a:rPr>
              <a:t>are very weak</a:t>
            </a:r>
            <a:r>
              <a:rPr lang="pl-PL" dirty="0">
                <a:solidFill>
                  <a:srgbClr val="EAEAEA"/>
                </a:solidFill>
                <a:latin typeface="Calibri" pitchFamily="34" charset="0"/>
              </a:rPr>
              <a:t> (ex. </a:t>
            </a:r>
            <a:r>
              <a:rPr lang="en-US" dirty="0">
                <a:solidFill>
                  <a:srgbClr val="EAEAEA"/>
                </a:solidFill>
                <a:latin typeface="Calibri" pitchFamily="34" charset="0"/>
              </a:rPr>
              <a:t>in poor lighting conditions</a:t>
            </a:r>
            <a:r>
              <a:rPr lang="pl-PL" dirty="0">
                <a:solidFill>
                  <a:srgbClr val="EAEAEA"/>
                </a:solidFill>
                <a:latin typeface="Calibri" pitchFamily="34" charset="0"/>
              </a:rPr>
              <a:t>)</a:t>
            </a:r>
            <a:r>
              <a:rPr lang="en-US" dirty="0">
                <a:solidFill>
                  <a:srgbClr val="EAEAEA"/>
                </a:solidFill>
                <a:latin typeface="Calibri" pitchFamily="34" charset="0"/>
              </a:rPr>
              <a:t> object recognition may be impaired. </a:t>
            </a:r>
          </a:p>
          <a:p>
            <a:pPr algn="l">
              <a:buClr>
                <a:srgbClr val="FFCC66"/>
              </a:buClr>
              <a:defRPr/>
            </a:pPr>
            <a:r>
              <a:rPr lang="en-US" dirty="0">
                <a:solidFill>
                  <a:srgbClr val="EAEAEA"/>
                </a:solidFill>
                <a:latin typeface="Calibri" pitchFamily="34" charset="0"/>
              </a:rPr>
              <a:t>Other</a:t>
            </a:r>
            <a:r>
              <a:rPr lang="pl-PL" dirty="0">
                <a:solidFill>
                  <a:srgbClr val="EAEAEA"/>
                </a:solidFill>
                <a:latin typeface="Calibri" pitchFamily="34" charset="0"/>
              </a:rPr>
              <a:t> symptoms</a:t>
            </a:r>
            <a:r>
              <a:rPr lang="en-US" dirty="0">
                <a:solidFill>
                  <a:srgbClr val="EAEAEA"/>
                </a:solidFill>
                <a:latin typeface="Calibri" pitchFamily="34" charset="0"/>
              </a:rPr>
              <a:t>: poor visual imagination, memory for visual features, inability to draw from memory, recall and describe faces and objects, notice changes, slow in making puzzles, difficulty to see 3D magic eye pictures, perhaps </a:t>
            </a:r>
            <a:r>
              <a:rPr lang="pl-PL" dirty="0">
                <a:solidFill>
                  <a:srgbClr val="EAEAEA"/>
                </a:solidFill>
                <a:latin typeface="Calibri" pitchFamily="34" charset="0"/>
              </a:rPr>
              <a:t>more </a:t>
            </a:r>
            <a:r>
              <a:rPr lang="en-US" dirty="0">
                <a:solidFill>
                  <a:srgbClr val="EAEAEA"/>
                </a:solidFill>
                <a:latin typeface="Calibri" pitchFamily="34" charset="0"/>
              </a:rPr>
              <a:t>introvert? </a:t>
            </a:r>
          </a:p>
          <a:p>
            <a:pPr algn="l">
              <a:buClr>
                <a:srgbClr val="FFCC66"/>
              </a:buClr>
              <a:defRPr/>
            </a:pPr>
            <a:r>
              <a:rPr lang="en-US" dirty="0">
                <a:solidFill>
                  <a:srgbClr val="EAEAEA"/>
                </a:solidFill>
                <a:latin typeface="Calibri" pitchFamily="34" charset="0"/>
              </a:rPr>
              <a:t>More conceptual than perceptual thinking … recognition memory may work fine</a:t>
            </a:r>
            <a:r>
              <a:rPr lang="pl-PL" dirty="0">
                <a:solidFill>
                  <a:srgbClr val="EAEAEA"/>
                </a:solidFill>
                <a:latin typeface="Calibri" pitchFamily="34" charset="0"/>
              </a:rPr>
              <a:t>.</a:t>
            </a:r>
            <a:r>
              <a:rPr lang="en-US" dirty="0">
                <a:solidFill>
                  <a:srgbClr val="EAEAEA"/>
                </a:solidFill>
                <a:latin typeface="Calibri" pitchFamily="34" charset="0"/>
              </a:rPr>
              <a:t> </a:t>
            </a:r>
          </a:p>
          <a:p>
            <a:pPr algn="l">
              <a:buClr>
                <a:srgbClr val="FFCC66"/>
              </a:buClr>
              <a:defRPr/>
            </a:pPr>
            <a:endParaRPr lang="en-US" sz="1000" dirty="0">
              <a:solidFill>
                <a:srgbClr val="EAEAEA"/>
              </a:solidFill>
              <a:latin typeface="Calibri" pitchFamily="34" charset="0"/>
            </a:endParaRPr>
          </a:p>
          <a:p>
            <a:pPr algn="l">
              <a:buClr>
                <a:srgbClr val="FFCC66"/>
              </a:buClr>
              <a:defRPr/>
            </a:pPr>
            <a:r>
              <a:rPr lang="en-US" dirty="0" smtClean="0">
                <a:solidFill>
                  <a:srgbClr val="EAEAEA"/>
                </a:solidFill>
                <a:latin typeface="Calibri" pitchFamily="34" charset="0"/>
              </a:rPr>
              <a:t>Individual differences in learning and thinking styles are large! </a:t>
            </a:r>
            <a:endParaRPr lang="en-US" dirty="0">
              <a:solidFill>
                <a:srgbClr val="EAEAEA"/>
              </a:solidFill>
              <a:latin typeface="Calibri" pitchFamily="34" charset="0"/>
            </a:endParaRP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428625"/>
            <a:ext cx="3752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196752"/>
            <a:ext cx="71707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8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33400" y="247936"/>
            <a:ext cx="7410450" cy="792163"/>
          </a:xfrm>
          <a:effectLst/>
        </p:spPr>
        <p:txBody>
          <a:bodyPr lIns="92075" tIns="46038" rIns="92075" bIns="46038"/>
          <a:lstStyle/>
          <a:p>
            <a:pPr eaLnBrk="1" hangingPunct="1">
              <a:defRPr/>
            </a:pPr>
            <a:r>
              <a:rPr lang="en-US" dirty="0" smtClean="0">
                <a:effectLst>
                  <a:outerShdw blurRad="38100" dist="38100" dir="2700000" algn="tl">
                    <a:srgbClr val="000000">
                      <a:alpha val="43137"/>
                    </a:srgbClr>
                  </a:outerShdw>
                </a:effectLst>
                <a:latin typeface="Arial" pitchFamily="34" charset="0"/>
                <a:cs typeface="Arial" pitchFamily="34" charset="0"/>
              </a:rPr>
              <a:t>Imagery Agnosia</a:t>
            </a:r>
          </a:p>
        </p:txBody>
      </p:sp>
      <p:sp>
        <p:nvSpPr>
          <p:cNvPr id="156675" name="Rectangle 3"/>
          <p:cNvSpPr>
            <a:spLocks noGrp="1" noChangeArrowheads="1"/>
          </p:cNvSpPr>
          <p:nvPr>
            <p:ph idx="1"/>
          </p:nvPr>
        </p:nvSpPr>
        <p:spPr>
          <a:xfrm>
            <a:off x="476250" y="1196975"/>
            <a:ext cx="8596313" cy="5328369"/>
          </a:xfrm>
        </p:spPr>
        <p:txBody>
          <a:bodyPr lIns="92075" tIns="46038" rIns="92075" bIns="46038"/>
          <a:lstStyle/>
          <a:p>
            <a:pPr marL="0" indent="0" eaLnBrk="1" hangingPunct="1">
              <a:spcBef>
                <a:spcPts val="600"/>
              </a:spcBef>
              <a:buFontTx/>
              <a:buNone/>
              <a:defRPr/>
            </a:pPr>
            <a:r>
              <a:rPr lang="pl-PL" b="1" dirty="0" smtClean="0">
                <a:solidFill>
                  <a:srgbClr val="F8F8F8"/>
                </a:solidFill>
              </a:rPr>
              <a:t>New branch of neuropsychology</a:t>
            </a:r>
            <a:r>
              <a:rPr lang="pl-PL" dirty="0" smtClean="0">
                <a:solidFill>
                  <a:srgbClr val="F8F8F8"/>
                </a:solidFill>
              </a:rPr>
              <a:t>: imagery agnosias. </a:t>
            </a:r>
          </a:p>
          <a:p>
            <a:pPr marL="0" indent="0" eaLnBrk="1" hangingPunct="1">
              <a:spcBef>
                <a:spcPts val="600"/>
              </a:spcBef>
              <a:buFontTx/>
              <a:buNone/>
              <a:defRPr/>
            </a:pPr>
            <a:r>
              <a:rPr lang="pl-PL" dirty="0">
                <a:solidFill>
                  <a:srgbClr val="F8F8F8"/>
                </a:solidFill>
              </a:rPr>
              <a:t>C</a:t>
            </a:r>
            <a:r>
              <a:rPr lang="pl-PL" dirty="0" smtClean="0">
                <a:solidFill>
                  <a:srgbClr val="F8F8F8"/>
                </a:solidFill>
              </a:rPr>
              <a:t>lassical </a:t>
            </a:r>
            <a:r>
              <a:rPr lang="en-US" dirty="0" smtClean="0">
                <a:solidFill>
                  <a:srgbClr val="F8F8F8"/>
                </a:solidFill>
              </a:rPr>
              <a:t> </a:t>
            </a:r>
            <a:r>
              <a:rPr lang="en-US" dirty="0" err="1" smtClean="0">
                <a:solidFill>
                  <a:srgbClr val="F8F8F8"/>
                </a:solidFill>
              </a:rPr>
              <a:t>agnosias</a:t>
            </a:r>
            <a:r>
              <a:rPr lang="en-US" dirty="0" smtClean="0">
                <a:solidFill>
                  <a:srgbClr val="F8F8F8"/>
                </a:solidFill>
              </a:rPr>
              <a:t> </a:t>
            </a:r>
            <a:r>
              <a:rPr lang="pl-PL" dirty="0" smtClean="0">
                <a:solidFill>
                  <a:srgbClr val="F8F8F8"/>
                </a:solidFill>
              </a:rPr>
              <a:t>~30 major types</a:t>
            </a:r>
            <a:r>
              <a:rPr lang="en-US" dirty="0" smtClean="0">
                <a:solidFill>
                  <a:srgbClr val="F8F8F8"/>
                </a:solidFill>
              </a:rPr>
              <a:t>: alexia, </a:t>
            </a:r>
            <a:r>
              <a:rPr lang="en-US" dirty="0" err="1" smtClean="0">
                <a:solidFill>
                  <a:srgbClr val="F8F8F8"/>
                </a:solidFill>
              </a:rPr>
              <a:t>akinetopsia</a:t>
            </a:r>
            <a:r>
              <a:rPr lang="en-US" dirty="0" smtClean="0">
                <a:solidFill>
                  <a:srgbClr val="F8F8F8"/>
                </a:solidFill>
              </a:rPr>
              <a:t>, </a:t>
            </a:r>
            <a:r>
              <a:rPr lang="en-US" dirty="0" err="1" smtClean="0">
                <a:solidFill>
                  <a:srgbClr val="F8F8F8"/>
                </a:solidFill>
              </a:rPr>
              <a:t>alexithimia</a:t>
            </a:r>
            <a:r>
              <a:rPr lang="en-US" dirty="0" smtClean="0">
                <a:solidFill>
                  <a:srgbClr val="F8F8F8"/>
                </a:solidFill>
              </a:rPr>
              <a:t>, many visual types</a:t>
            </a:r>
            <a:r>
              <a:rPr lang="en-US" dirty="0">
                <a:solidFill>
                  <a:srgbClr val="F8F8F8"/>
                </a:solidFill>
              </a:rPr>
              <a:t>: prosopagnosia, </a:t>
            </a:r>
            <a:r>
              <a:rPr lang="en-US" dirty="0" err="1" smtClean="0">
                <a:solidFill>
                  <a:srgbClr val="F8F8F8"/>
                </a:solidFill>
              </a:rPr>
              <a:t>simultanagnosia</a:t>
            </a:r>
            <a:r>
              <a:rPr lang="en-US" dirty="0" smtClean="0">
                <a:solidFill>
                  <a:srgbClr val="F8F8F8"/>
                </a:solidFill>
              </a:rPr>
              <a:t>, semantic agnosia , form, color … </a:t>
            </a:r>
            <a:r>
              <a:rPr lang="pl-PL" dirty="0" smtClean="0">
                <a:solidFill>
                  <a:srgbClr val="F8F8F8"/>
                </a:solidFill>
              </a:rPr>
              <a:t> </a:t>
            </a:r>
          </a:p>
          <a:p>
            <a:pPr marL="0" indent="0" eaLnBrk="1" hangingPunct="1">
              <a:spcBef>
                <a:spcPts val="600"/>
              </a:spcBef>
              <a:buFontTx/>
              <a:buNone/>
              <a:defRPr/>
            </a:pPr>
            <a:r>
              <a:rPr lang="en-US" dirty="0" smtClean="0">
                <a:solidFill>
                  <a:srgbClr val="F8F8F8"/>
                </a:solidFill>
              </a:rPr>
              <a:t>Little access to perceptual imagery</a:t>
            </a:r>
            <a:r>
              <a:rPr lang="pl-PL" dirty="0" smtClean="0">
                <a:solidFill>
                  <a:srgbClr val="F8F8F8"/>
                </a:solidFill>
              </a:rPr>
              <a:t> in </a:t>
            </a:r>
            <a:r>
              <a:rPr lang="en-US" dirty="0" smtClean="0">
                <a:solidFill>
                  <a:srgbClr val="F8F8F8"/>
                </a:solidFill>
              </a:rPr>
              <a:t>visual, auditory, tactile or gustatory</a:t>
            </a:r>
            <a:r>
              <a:rPr lang="pl-PL" dirty="0" smtClean="0">
                <a:solidFill>
                  <a:srgbClr val="F8F8F8"/>
                </a:solidFill>
              </a:rPr>
              <a:t> mode</a:t>
            </a:r>
            <a:r>
              <a:rPr lang="en-US" dirty="0" smtClean="0">
                <a:solidFill>
                  <a:srgbClr val="F8F8F8"/>
                </a:solidFill>
              </a:rPr>
              <a:t>.</a:t>
            </a:r>
          </a:p>
          <a:p>
            <a:pPr marL="0" indent="0" eaLnBrk="1" hangingPunct="1">
              <a:spcBef>
                <a:spcPts val="600"/>
              </a:spcBef>
              <a:buFontTx/>
              <a:buNone/>
              <a:defRPr/>
            </a:pPr>
            <a:r>
              <a:rPr lang="en-US" dirty="0" smtClean="0">
                <a:solidFill>
                  <a:srgbClr val="F8F8F8"/>
                </a:solidFill>
              </a:rPr>
              <a:t>Without internal feedback the only way to learn about plans formed by the brain is to act and observe results: trying to play an instrument in this condition is like </a:t>
            </a:r>
            <a:r>
              <a:rPr lang="en-US" dirty="0" err="1" smtClean="0">
                <a:solidFill>
                  <a:srgbClr val="F8F8F8"/>
                </a:solidFill>
              </a:rPr>
              <a:t>blindsight</a:t>
            </a:r>
            <a:r>
              <a:rPr lang="en-US" dirty="0" smtClean="0">
                <a:solidFill>
                  <a:srgbClr val="F8F8F8"/>
                </a:solidFill>
              </a:rPr>
              <a:t>, maneuvering blindly in the auditory space, without the ability to imagine results of next move (hitting piano key). </a:t>
            </a:r>
          </a:p>
          <a:p>
            <a:pPr eaLnBrk="1" hangingPunct="1">
              <a:spcBef>
                <a:spcPts val="600"/>
              </a:spcBef>
              <a:defRPr/>
            </a:pPr>
            <a:r>
              <a:rPr lang="en-US" dirty="0" smtClean="0">
                <a:solidFill>
                  <a:srgbClr val="F8F8F8"/>
                </a:solidFill>
              </a:rPr>
              <a:t>Learning to play music without imagery is difficult – how far can one go?  </a:t>
            </a:r>
            <a:br>
              <a:rPr lang="en-US" dirty="0" smtClean="0">
                <a:solidFill>
                  <a:srgbClr val="F8F8F8"/>
                </a:solidFill>
              </a:rPr>
            </a:br>
            <a:r>
              <a:rPr lang="en-US" dirty="0" smtClean="0">
                <a:solidFill>
                  <a:srgbClr val="F8F8F8"/>
                </a:solidFill>
              </a:rPr>
              <a:t>Which key do I have to press if I have no idea how it will sound like? </a:t>
            </a:r>
          </a:p>
          <a:p>
            <a:pPr eaLnBrk="1" hangingPunct="1">
              <a:spcBef>
                <a:spcPts val="600"/>
              </a:spcBef>
              <a:defRPr/>
            </a:pPr>
            <a:r>
              <a:rPr lang="en-US" dirty="0" smtClean="0">
                <a:solidFill>
                  <a:srgbClr val="F8F8F8"/>
                </a:solidFill>
              </a:rPr>
              <a:t>Recognition memory is fine, but </a:t>
            </a:r>
            <a:r>
              <a:rPr lang="pl-PL" dirty="0" smtClean="0">
                <a:solidFill>
                  <a:srgbClr val="F8F8F8"/>
                </a:solidFill>
              </a:rPr>
              <a:t>it is</a:t>
            </a:r>
            <a:r>
              <a:rPr lang="en-US" dirty="0" smtClean="0">
                <a:solidFill>
                  <a:srgbClr val="F8F8F8"/>
                </a:solidFill>
              </a:rPr>
              <a:t> difficult to repeat or remember simple melodies</a:t>
            </a:r>
            <a:r>
              <a:rPr lang="pl-PL" dirty="0" smtClean="0">
                <a:solidFill>
                  <a:srgbClr val="F8F8F8"/>
                </a:solidFill>
              </a:rPr>
              <a:t> (memory-motor map)</a:t>
            </a:r>
            <a:r>
              <a:rPr lang="en-US" dirty="0" smtClean="0">
                <a:solidFill>
                  <a:srgbClr val="F8F8F8"/>
                </a:solidFill>
              </a:rPr>
              <a:t>. </a:t>
            </a:r>
          </a:p>
          <a:p>
            <a:pPr eaLnBrk="1" hangingPunct="1">
              <a:spcBef>
                <a:spcPts val="600"/>
              </a:spcBef>
              <a:defRPr/>
            </a:pPr>
            <a:r>
              <a:rPr lang="en-US" dirty="0" smtClean="0">
                <a:solidFill>
                  <a:srgbClr val="F8F8F8"/>
                </a:solidFill>
              </a:rPr>
              <a:t>No problem to read </a:t>
            </a:r>
            <a:r>
              <a:rPr lang="pl-PL" dirty="0" smtClean="0">
                <a:solidFill>
                  <a:srgbClr val="F8F8F8"/>
                </a:solidFill>
              </a:rPr>
              <a:t>&amp; </a:t>
            </a:r>
            <a:r>
              <a:rPr lang="en-US" dirty="0" smtClean="0">
                <a:solidFill>
                  <a:srgbClr val="F8F8F8"/>
                </a:solidFill>
              </a:rPr>
              <a:t>improvise music, higher cognition is fine. </a:t>
            </a:r>
          </a:p>
          <a:p>
            <a:pPr eaLnBrk="1" hangingPunct="1">
              <a:spcBef>
                <a:spcPts val="600"/>
              </a:spcBef>
              <a:defRPr/>
            </a:pPr>
            <a:r>
              <a:rPr lang="en-US" dirty="0" smtClean="0">
                <a:solidFill>
                  <a:srgbClr val="F8F8F8"/>
                </a:solidFill>
              </a:rPr>
              <a:t>Conscious mental rehearsal is not possible. </a:t>
            </a:r>
          </a:p>
          <a:p>
            <a:pPr eaLnBrk="1" hangingPunct="1">
              <a:spcBef>
                <a:spcPts val="600"/>
              </a:spcBef>
              <a:defRPr/>
            </a:pPr>
            <a:r>
              <a:rPr lang="en-US" dirty="0" smtClean="0">
                <a:solidFill>
                  <a:srgbClr val="F8F8F8"/>
                </a:solidFill>
              </a:rPr>
              <a:t>Immediate feedback may help? </a:t>
            </a:r>
          </a:p>
        </p:txBody>
      </p:sp>
      <p:pic>
        <p:nvPicPr>
          <p:cNvPr id="156678" name="Picture 6"/>
          <p:cNvPicPr>
            <a:picLocks noChangeAspect="1" noChangeArrowheads="1"/>
          </p:cNvPicPr>
          <p:nvPr/>
        </p:nvPicPr>
        <p:blipFill>
          <a:blip r:embed="rId3"/>
          <a:srcRect/>
          <a:stretch>
            <a:fillRect/>
          </a:stretch>
        </p:blipFill>
        <p:spPr bwMode="auto">
          <a:xfrm>
            <a:off x="7943850" y="0"/>
            <a:ext cx="1200150" cy="140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01430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39800"/>
          </a:xfrm>
        </p:spPr>
        <p:txBody>
          <a:bodyPr/>
          <a:lstStyle/>
          <a:p>
            <a:pPr eaLnBrk="1" hangingPunct="1"/>
            <a:r>
              <a:rPr lang="en-US" dirty="0" smtClean="0">
                <a:effectLst>
                  <a:outerShdw blurRad="38100" dist="38100" dir="2700000" algn="tl">
                    <a:srgbClr val="000000">
                      <a:alpha val="43137"/>
                    </a:srgbClr>
                  </a:outerShdw>
                </a:effectLst>
                <a:latin typeface="Arial" pitchFamily="34" charset="0"/>
                <a:cs typeface="Arial" pitchFamily="34" charset="0"/>
              </a:rPr>
              <a:t>From Genes to Neurons</a:t>
            </a:r>
          </a:p>
        </p:txBody>
      </p:sp>
      <p:sp>
        <p:nvSpPr>
          <p:cNvPr id="12291" name="TextBox 1"/>
          <p:cNvSpPr txBox="1">
            <a:spLocks noChangeArrowheads="1"/>
          </p:cNvSpPr>
          <p:nvPr/>
        </p:nvSpPr>
        <p:spPr bwMode="auto">
          <a:xfrm>
            <a:off x="325438" y="5661025"/>
            <a:ext cx="8710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a:solidFill>
                  <a:schemeClr val="bg1"/>
                </a:solidFill>
              </a:rPr>
              <a:t>Genes =&gt; Proteins =&gt; ion channels, synapses </a:t>
            </a:r>
            <a:br>
              <a:rPr lang="en-US">
                <a:solidFill>
                  <a:schemeClr val="bg1"/>
                </a:solidFill>
              </a:rPr>
            </a:br>
            <a:r>
              <a:rPr lang="en-US">
                <a:solidFill>
                  <a:schemeClr val="bg1"/>
                </a:solidFill>
              </a:rPr>
              <a:t>=&gt; neuron properties, networks </a:t>
            </a:r>
          </a:p>
          <a:p>
            <a:pPr algn="ctr" eaLnBrk="1" hangingPunct="1"/>
            <a:r>
              <a:rPr lang="en-US" b="1">
                <a:solidFill>
                  <a:srgbClr val="FFC000"/>
                </a:solidFill>
              </a:rPr>
              <a:t>=&gt; neurodynamics</a:t>
            </a:r>
            <a:r>
              <a:rPr lang="en-US">
                <a:solidFill>
                  <a:schemeClr val="bg1"/>
                </a:solidFill>
              </a:rPr>
              <a:t> =&gt; abnormal behavior!</a:t>
            </a:r>
            <a:endParaRPr lang="pl-PL">
              <a:solidFill>
                <a:schemeClr val="bg1"/>
              </a:solidFill>
            </a:endParaRP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772816"/>
            <a:ext cx="2857500" cy="33718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556792"/>
            <a:ext cx="2857500" cy="3800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132856"/>
            <a:ext cx="3362325" cy="24860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39800"/>
          </a:xfrm>
        </p:spPr>
        <p:txBody>
          <a:bodyPr/>
          <a:lstStyle/>
          <a:p>
            <a:pPr eaLnBrk="1" hangingPunct="1"/>
            <a:r>
              <a:rPr lang="en-US" dirty="0" smtClean="0">
                <a:effectLst>
                  <a:outerShdw blurRad="38100" dist="38100" dir="2700000" algn="tl">
                    <a:srgbClr val="000000">
                      <a:alpha val="43137"/>
                    </a:srgbClr>
                  </a:outerShdw>
                </a:effectLst>
                <a:latin typeface="Arial" pitchFamily="34" charset="0"/>
                <a:cs typeface="Arial" pitchFamily="34" charset="0"/>
              </a:rPr>
              <a:t>From Neurons to Behavior</a:t>
            </a:r>
          </a:p>
        </p:txBody>
      </p:sp>
      <p:sp>
        <p:nvSpPr>
          <p:cNvPr id="13315" name="TextBox 1"/>
          <p:cNvSpPr txBox="1">
            <a:spLocks noChangeArrowheads="1"/>
          </p:cNvSpPr>
          <p:nvPr/>
        </p:nvSpPr>
        <p:spPr bwMode="auto">
          <a:xfrm>
            <a:off x="325438" y="5661025"/>
            <a:ext cx="87106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dirty="0" smtClean="0">
                <a:solidFill>
                  <a:schemeClr val="bg1"/>
                </a:solidFill>
              </a:rPr>
              <a:t>=&gt; </a:t>
            </a:r>
            <a:r>
              <a:rPr lang="en-US" dirty="0">
                <a:solidFill>
                  <a:schemeClr val="bg1"/>
                </a:solidFill>
              </a:rPr>
              <a:t>neuron properties, networks </a:t>
            </a:r>
          </a:p>
          <a:p>
            <a:pPr marL="342900" indent="-342900" algn="ctr" eaLnBrk="1" hangingPunct="1">
              <a:buFont typeface="Symbol" pitchFamily="18" charset="2"/>
              <a:buChar char="Þ"/>
            </a:pPr>
            <a:r>
              <a:rPr lang="en-US" b="1" dirty="0" smtClean="0">
                <a:solidFill>
                  <a:srgbClr val="FFC000"/>
                </a:solidFill>
              </a:rPr>
              <a:t>neurodynamics</a:t>
            </a:r>
            <a:r>
              <a:rPr lang="en-US" dirty="0" smtClean="0">
                <a:solidFill>
                  <a:schemeClr val="bg1"/>
                </a:solidFill>
              </a:rPr>
              <a:t> </a:t>
            </a:r>
            <a:r>
              <a:rPr lang="en-US" dirty="0">
                <a:solidFill>
                  <a:schemeClr val="bg1"/>
                </a:solidFill>
              </a:rPr>
              <a:t>=&gt; abnormal behavior</a:t>
            </a:r>
            <a:r>
              <a:rPr lang="en-US" dirty="0" smtClean="0">
                <a:solidFill>
                  <a:schemeClr val="bg1"/>
                </a:solidFill>
              </a:rPr>
              <a:t>! Autism, ADHD, epilepsy …</a:t>
            </a:r>
          </a:p>
          <a:p>
            <a:pPr marL="342900" indent="-342900" algn="ctr" eaLnBrk="1" hangingPunct="1">
              <a:buFont typeface="Symbol" pitchFamily="18" charset="2"/>
              <a:buChar char="Þ"/>
            </a:pPr>
            <a:r>
              <a:rPr lang="en-US" dirty="0" smtClean="0">
                <a:solidFill>
                  <a:schemeClr val="bg1"/>
                </a:solidFill>
              </a:rPr>
              <a:t>Help neuroscience to ask relevant questions.</a:t>
            </a:r>
            <a:endParaRPr lang="pl-PL" dirty="0">
              <a:solidFill>
                <a:schemeClr val="bg1"/>
              </a:solidFill>
            </a:endParaRPr>
          </a:p>
        </p:txBody>
      </p:sp>
      <p:pic>
        <p:nvPicPr>
          <p:cNvPr id="1146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2857500" cy="3419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052736"/>
            <a:ext cx="2857500" cy="21431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083973"/>
            <a:ext cx="2857500" cy="26003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772816"/>
            <a:ext cx="1143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70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769" y="1772816"/>
            <a:ext cx="1447800"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pl-PL" dirty="0" smtClean="0">
                <a:effectLst>
                  <a:outerShdw blurRad="38100" dist="38100" dir="2700000" algn="tl">
                    <a:srgbClr val="000000">
                      <a:alpha val="43137"/>
                    </a:srgbClr>
                  </a:outerShdw>
                </a:effectLst>
              </a:rPr>
              <a:t>Normal-Autism</a:t>
            </a:r>
            <a:endParaRPr lang="en-US" dirty="0" smtClean="0">
              <a:effectLst>
                <a:outerShdw blurRad="38100" dist="38100" dir="2700000" algn="tl">
                  <a:srgbClr val="000000">
                    <a:alpha val="43137"/>
                  </a:srgbClr>
                </a:outerShdw>
              </a:effectLst>
            </a:endParaRPr>
          </a:p>
        </p:txBody>
      </p:sp>
      <p:sp>
        <p:nvSpPr>
          <p:cNvPr id="27651" name="Symbol zastępczy zawartości 6"/>
          <p:cNvSpPr txBox="1">
            <a:spLocks/>
          </p:cNvSpPr>
          <p:nvPr/>
        </p:nvSpPr>
        <p:spPr bwMode="auto">
          <a:xfrm>
            <a:off x="803275" y="4868863"/>
            <a:ext cx="8178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ClrTx/>
              <a:buSzTx/>
              <a:buFont typeface="Arial" pitchFamily="34" charset="0"/>
              <a:buNone/>
            </a:pPr>
            <a:r>
              <a:rPr lang="en-US" dirty="0" smtClean="0">
                <a:solidFill>
                  <a:srgbClr val="FFFFFF"/>
                </a:solidFill>
                <a:latin typeface="Calibri" pitchFamily="34" charset="0"/>
              </a:rPr>
              <a:t>All plots for the flag word</a:t>
            </a:r>
            <a:r>
              <a:rPr lang="pl-PL" dirty="0" smtClean="0">
                <a:solidFill>
                  <a:srgbClr val="FFFFFF"/>
                </a:solidFill>
                <a:latin typeface="Calibri" pitchFamily="34" charset="0"/>
              </a:rPr>
              <a:t>,</a:t>
            </a:r>
            <a:r>
              <a:rPr lang="en-US" dirty="0" smtClean="0">
                <a:solidFill>
                  <a:srgbClr val="FFFFFF"/>
                </a:solidFill>
                <a:latin typeface="Calibri" pitchFamily="34" charset="0"/>
              </a:rPr>
              <a:t> different values of </a:t>
            </a:r>
            <a:r>
              <a:rPr lang="en-US" dirty="0" err="1" smtClean="0">
                <a:solidFill>
                  <a:srgbClr val="FFFFFF"/>
                </a:solidFill>
                <a:latin typeface="Calibri" pitchFamily="34" charset="0"/>
              </a:rPr>
              <a:t>b_inc_dt</a:t>
            </a:r>
            <a:r>
              <a:rPr lang="en-US" dirty="0" smtClean="0">
                <a:solidFill>
                  <a:srgbClr val="FFFFFF"/>
                </a:solidFill>
                <a:latin typeface="Calibri" pitchFamily="34" charset="0"/>
              </a:rPr>
              <a:t> parameter in the accommodation mechanism.</a:t>
            </a:r>
            <a:r>
              <a:rPr lang="pl-PL" dirty="0" smtClean="0">
                <a:solidFill>
                  <a:srgbClr val="FFFFFF"/>
                </a:solidFill>
                <a:latin typeface="Calibri" pitchFamily="34" charset="0"/>
              </a:rPr>
              <a:t> </a:t>
            </a:r>
            <a:r>
              <a:rPr lang="pl-PL" dirty="0" err="1" smtClean="0">
                <a:solidFill>
                  <a:srgbClr val="FFFFFF"/>
                </a:solidFill>
                <a:latin typeface="Calibri" pitchFamily="34" charset="0"/>
              </a:rPr>
              <a:t>b_inc_dt</a:t>
            </a:r>
            <a:r>
              <a:rPr lang="pl-PL" dirty="0" smtClean="0">
                <a:solidFill>
                  <a:srgbClr val="FFFFFF"/>
                </a:solidFill>
                <a:latin typeface="Calibri" pitchFamily="34" charset="0"/>
              </a:rPr>
              <a:t> = 0.01 &amp; </a:t>
            </a:r>
            <a:r>
              <a:rPr lang="pl-PL" dirty="0" err="1" smtClean="0">
                <a:solidFill>
                  <a:srgbClr val="FFFFFF"/>
                </a:solidFill>
                <a:latin typeface="Calibri" pitchFamily="34" charset="0"/>
              </a:rPr>
              <a:t>b_inc_dt</a:t>
            </a:r>
            <a:r>
              <a:rPr lang="pl-PL" dirty="0" smtClean="0">
                <a:solidFill>
                  <a:srgbClr val="FFFFFF"/>
                </a:solidFill>
                <a:latin typeface="Calibri" pitchFamily="34" charset="0"/>
              </a:rPr>
              <a:t> = 0.005</a:t>
            </a:r>
            <a:endParaRPr lang="en-US" dirty="0" smtClean="0">
              <a:solidFill>
                <a:srgbClr val="FFFFFF"/>
              </a:solidFill>
              <a:latin typeface="Calibri" pitchFamily="34" charset="0"/>
            </a:endParaRPr>
          </a:p>
          <a:p>
            <a:pPr algn="l">
              <a:spcBef>
                <a:spcPct val="20000"/>
              </a:spcBef>
              <a:buClrTx/>
              <a:buSzTx/>
              <a:buFont typeface="Arial" pitchFamily="34" charset="0"/>
              <a:buNone/>
            </a:pPr>
            <a:r>
              <a:rPr lang="en-US" dirty="0" err="1" smtClean="0">
                <a:solidFill>
                  <a:srgbClr val="FFFFFF"/>
                </a:solidFill>
                <a:latin typeface="Calibri" pitchFamily="34" charset="0"/>
              </a:rPr>
              <a:t>b_inc_dt</a:t>
            </a:r>
            <a:r>
              <a:rPr lang="en-US" dirty="0" smtClean="0">
                <a:solidFill>
                  <a:srgbClr val="FFFFFF"/>
                </a:solidFill>
                <a:latin typeface="Calibri" pitchFamily="34" charset="0"/>
              </a:rPr>
              <a:t> = time constant for increases in intracellular calcium which builds up slowly as </a:t>
            </a:r>
            <a:r>
              <a:rPr lang="pl-PL" dirty="0" smtClean="0">
                <a:solidFill>
                  <a:srgbClr val="FFFFFF"/>
                </a:solidFill>
                <a:latin typeface="Calibri" pitchFamily="34" charset="0"/>
              </a:rPr>
              <a:t>a </a:t>
            </a:r>
            <a:r>
              <a:rPr lang="en-US" dirty="0" smtClean="0">
                <a:solidFill>
                  <a:srgbClr val="FFFFFF"/>
                </a:solidFill>
                <a:latin typeface="Calibri" pitchFamily="34" charset="0"/>
              </a:rPr>
              <a:t>function of activation</a:t>
            </a:r>
            <a:r>
              <a:rPr lang="pl-PL" dirty="0" smtClean="0">
                <a:solidFill>
                  <a:srgbClr val="FFFFFF"/>
                </a:solidFill>
                <a:latin typeface="Calibri" pitchFamily="34" charset="0"/>
              </a:rPr>
              <a:t>. </a:t>
            </a:r>
          </a:p>
          <a:p>
            <a:pPr algn="l">
              <a:spcBef>
                <a:spcPct val="20000"/>
              </a:spcBef>
              <a:buClrTx/>
              <a:buSzTx/>
              <a:buFont typeface="Arial" pitchFamily="34" charset="0"/>
              <a:buNone/>
            </a:pPr>
            <a:r>
              <a:rPr lang="en-US" dirty="0" smtClean="0">
                <a:solidFill>
                  <a:srgbClr val="FFFFFF"/>
                </a:solidFill>
                <a:latin typeface="Calibri" pitchFamily="34" charset="0"/>
              </a:rPr>
              <a:t>http://kdobosz.wikidot.com/dyslexia-accommodation-parameters</a:t>
            </a:r>
            <a:r>
              <a:rPr lang="pl-PL" dirty="0" smtClean="0">
                <a:solidFill>
                  <a:srgbClr val="FFFFFF"/>
                </a:solidFill>
                <a:latin typeface="Calibri" pitchFamily="34" charset="0"/>
              </a:rPr>
              <a:t> </a:t>
            </a:r>
            <a:endParaRPr lang="en-US" dirty="0" smtClean="0">
              <a:solidFill>
                <a:srgbClr val="FFFFFF"/>
              </a:solidFill>
              <a:latin typeface="Calibri" pitchFamily="34" charset="0"/>
            </a:endParaRPr>
          </a:p>
        </p:txBody>
      </p:sp>
      <p:pic>
        <p:nvPicPr>
          <p:cNvPr id="126978" name="Picture 2"/>
          <p:cNvPicPr>
            <a:picLocks noChangeAspect="1" noChangeArrowheads="1"/>
          </p:cNvPicPr>
          <p:nvPr/>
        </p:nvPicPr>
        <p:blipFill>
          <a:blip r:embed="rId3"/>
          <a:srcRect/>
          <a:stretch>
            <a:fillRect/>
          </a:stretch>
        </p:blipFill>
        <p:spPr bwMode="auto">
          <a:xfrm>
            <a:off x="792163" y="1412875"/>
            <a:ext cx="3741737" cy="319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8002" name="Picture 2"/>
          <p:cNvPicPr>
            <a:picLocks noChangeAspect="1" noChangeArrowheads="1"/>
          </p:cNvPicPr>
          <p:nvPr/>
        </p:nvPicPr>
        <p:blipFill>
          <a:blip r:embed="rId4"/>
          <a:srcRect/>
          <a:stretch>
            <a:fillRect/>
          </a:stretch>
        </p:blipFill>
        <p:spPr bwMode="auto">
          <a:xfrm>
            <a:off x="4787900" y="1400175"/>
            <a:ext cx="3840163" cy="324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70244659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609600" y="304800"/>
            <a:ext cx="7061200" cy="715963"/>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outerShdw>
                </a:effectLst>
                <a:cs typeface="Arial" pitchFamily="34" charset="0"/>
              </a:rPr>
              <a:t>Social intelligence Q</a:t>
            </a:r>
          </a:p>
        </p:txBody>
      </p:sp>
      <p:sp>
        <p:nvSpPr>
          <p:cNvPr id="87043" name="Rectangle 3"/>
          <p:cNvSpPr>
            <a:spLocks noGrp="1" noChangeArrowheads="1"/>
          </p:cNvSpPr>
          <p:nvPr>
            <p:ph type="body" idx="1"/>
          </p:nvPr>
        </p:nvSpPr>
        <p:spPr>
          <a:xfrm>
            <a:off x="592138" y="1108075"/>
            <a:ext cx="8266112" cy="5499100"/>
          </a:xfrm>
        </p:spPr>
        <p:txBody>
          <a:bodyPr/>
          <a:lstStyle/>
          <a:p>
            <a:pPr marL="457200" indent="-457200" eaLnBrk="1" hangingPunct="1">
              <a:lnSpc>
                <a:spcPct val="90000"/>
              </a:lnSpc>
              <a:spcBef>
                <a:spcPct val="0"/>
              </a:spcBef>
              <a:buFontTx/>
              <a:buNone/>
              <a:defRPr/>
            </a:pPr>
            <a:r>
              <a:rPr lang="en-US" sz="2000" dirty="0" smtClean="0"/>
              <a:t>Ants (termites, bees) do not know much</a:t>
            </a:r>
            <a:r>
              <a:rPr lang="pl-PL" sz="2000" dirty="0" smtClean="0"/>
              <a:t>, </a:t>
            </a:r>
            <a:r>
              <a:rPr lang="en-US" sz="2000" dirty="0" smtClean="0"/>
              <a:t>but their </a:t>
            </a:r>
          </a:p>
          <a:p>
            <a:pPr marL="457200" indent="-457200" eaLnBrk="1" hangingPunct="1">
              <a:lnSpc>
                <a:spcPct val="90000"/>
              </a:lnSpc>
              <a:spcBef>
                <a:spcPct val="0"/>
              </a:spcBef>
              <a:buFontTx/>
              <a:buNone/>
              <a:defRPr/>
            </a:pPr>
            <a:r>
              <a:rPr lang="en-US" sz="2000" dirty="0" smtClean="0"/>
              <a:t>collective behavior</a:t>
            </a:r>
            <a:r>
              <a:rPr lang="en-US" sz="2000" dirty="0"/>
              <a:t> </a:t>
            </a:r>
            <a:r>
              <a:rPr lang="en-US" sz="2000" dirty="0" smtClean="0"/>
              <a:t>has sense from social point of view</a:t>
            </a:r>
            <a:r>
              <a:rPr lang="pl-PL" sz="2000" dirty="0" smtClean="0"/>
              <a:t>.</a:t>
            </a:r>
          </a:p>
          <a:p>
            <a:pPr marL="457200" indent="-457200" eaLnBrk="1" hangingPunct="1">
              <a:lnSpc>
                <a:spcPct val="90000"/>
              </a:lnSpc>
              <a:spcBef>
                <a:spcPct val="0"/>
              </a:spcBef>
              <a:buFontTx/>
              <a:buNone/>
              <a:defRPr/>
            </a:pPr>
            <a:r>
              <a:rPr lang="pl-PL" sz="2000" dirty="0" smtClean="0"/>
              <a:t>M. Maeterlinck</a:t>
            </a:r>
            <a:r>
              <a:rPr lang="en-US" sz="2000" dirty="0" smtClean="0"/>
              <a:t> wrote about </a:t>
            </a:r>
            <a:r>
              <a:rPr lang="pl-PL" sz="2000" dirty="0" smtClean="0"/>
              <a:t> </a:t>
            </a:r>
            <a:r>
              <a:rPr lang="en-US" sz="2000" dirty="0" smtClean="0"/>
              <a:t>“the spirit of an anthill”</a:t>
            </a:r>
            <a:r>
              <a:rPr lang="pl-PL" sz="2000" dirty="0" smtClean="0"/>
              <a:t>. </a:t>
            </a:r>
            <a:endParaRPr lang="pl-PL" sz="1000" dirty="0" smtClean="0"/>
          </a:p>
          <a:p>
            <a:pPr marL="457200" indent="-457200" eaLnBrk="1" hangingPunct="1">
              <a:lnSpc>
                <a:spcPct val="90000"/>
              </a:lnSpc>
              <a:spcBef>
                <a:spcPct val="0"/>
              </a:spcBef>
              <a:buFontTx/>
              <a:buNone/>
              <a:defRPr/>
            </a:pPr>
            <a:endParaRPr lang="pl-PL" sz="1000" dirty="0" smtClean="0"/>
          </a:p>
          <a:p>
            <a:pPr marL="360000" indent="-360000" eaLnBrk="1" hangingPunct="1">
              <a:spcBef>
                <a:spcPct val="0"/>
              </a:spcBef>
              <a:spcAft>
                <a:spcPts val="1200"/>
              </a:spcAft>
              <a:defRPr/>
            </a:pPr>
            <a:r>
              <a:rPr lang="en-US" sz="2000" dirty="0" smtClean="0"/>
              <a:t>How can we understand ourselves, various aspects </a:t>
            </a:r>
            <a:br>
              <a:rPr lang="en-US" sz="2000" dirty="0" smtClean="0"/>
            </a:br>
            <a:r>
              <a:rPr lang="en-US" sz="2000" dirty="0" smtClean="0"/>
              <a:t>of our brain states</a:t>
            </a:r>
            <a:r>
              <a:rPr lang="pl-PL" sz="2000" dirty="0" smtClean="0"/>
              <a:t>, </a:t>
            </a:r>
            <a:r>
              <a:rPr lang="en-US" sz="2000" dirty="0" smtClean="0"/>
              <a:t>how to regulate our emotions. </a:t>
            </a:r>
          </a:p>
          <a:p>
            <a:pPr marL="360000" indent="-360000" eaLnBrk="1" hangingPunct="1">
              <a:spcBef>
                <a:spcPct val="0"/>
              </a:spcBef>
              <a:spcAft>
                <a:spcPts val="1200"/>
              </a:spcAft>
              <a:defRPr/>
            </a:pPr>
            <a:r>
              <a:rPr lang="en-US" sz="2000" dirty="0" smtClean="0"/>
              <a:t>How social structures influence individual cognition: </a:t>
            </a:r>
            <a:br>
              <a:rPr lang="en-US" sz="2000" dirty="0" smtClean="0"/>
            </a:br>
            <a:r>
              <a:rPr lang="en-US" sz="2000" dirty="0"/>
              <a:t>beliefs, taboos, morality, customs, culture … </a:t>
            </a:r>
            <a:r>
              <a:rPr lang="en-US" sz="2000" dirty="0" smtClean="0"/>
              <a:t/>
            </a:r>
            <a:br>
              <a:rPr lang="en-US" sz="2000" dirty="0" smtClean="0"/>
            </a:br>
            <a:r>
              <a:rPr lang="en-US" sz="2000" dirty="0" smtClean="0"/>
              <a:t>Top-down causation and emergent properties. </a:t>
            </a:r>
            <a:endParaRPr lang="pl-PL" sz="2000" dirty="0" smtClean="0"/>
          </a:p>
          <a:p>
            <a:pPr marL="360000" indent="-360000" eaLnBrk="1" hangingPunct="1">
              <a:spcBef>
                <a:spcPct val="0"/>
              </a:spcBef>
              <a:spcAft>
                <a:spcPts val="1200"/>
              </a:spcAft>
              <a:defRPr/>
            </a:pPr>
            <a:r>
              <a:rPr lang="en-US" sz="2000" dirty="0" smtClean="0"/>
              <a:t>How can we create desired patterns of behavior, </a:t>
            </a:r>
            <a:br>
              <a:rPr lang="en-US" sz="2000" dirty="0" smtClean="0"/>
            </a:br>
            <a:r>
              <a:rPr lang="en-US" sz="2000" dirty="0" smtClean="0"/>
              <a:t>increase </a:t>
            </a:r>
            <a:r>
              <a:rPr lang="en-US" sz="2000" dirty="0"/>
              <a:t> </a:t>
            </a:r>
            <a:r>
              <a:rPr lang="en-US" sz="2000" dirty="0" smtClean="0"/>
              <a:t>motivation, from infants to </a:t>
            </a:r>
            <a:r>
              <a:rPr lang="pl-PL" sz="2000" dirty="0" smtClean="0"/>
              <a:t>neurofeedback</a:t>
            </a:r>
            <a:r>
              <a:rPr lang="en-US" sz="2000" dirty="0" smtClean="0"/>
              <a:t> in education</a:t>
            </a:r>
            <a:r>
              <a:rPr lang="pl-PL" sz="2000" dirty="0" smtClean="0"/>
              <a:t>. </a:t>
            </a:r>
          </a:p>
          <a:p>
            <a:pPr marL="360000" indent="-360000" eaLnBrk="1" hangingPunct="1">
              <a:spcBef>
                <a:spcPct val="0"/>
              </a:spcBef>
              <a:spcAft>
                <a:spcPts val="1200"/>
              </a:spcAft>
              <a:defRPr/>
            </a:pPr>
            <a:r>
              <a:rPr lang="en-US" sz="2000" dirty="0" smtClean="0"/>
              <a:t>What is the role of imagery, how good role models serve as a reference to define goals</a:t>
            </a:r>
            <a:r>
              <a:rPr lang="pl-PL" sz="2000" dirty="0" smtClean="0"/>
              <a:t>, </a:t>
            </a:r>
            <a:r>
              <a:rPr lang="en-US" sz="2000" dirty="0" smtClean="0"/>
              <a:t>increase self-reflection, choose “greater good” instead of instant gratification</a:t>
            </a:r>
            <a:r>
              <a:rPr lang="pl-PL" sz="2000" dirty="0" smtClean="0"/>
              <a:t>. </a:t>
            </a:r>
          </a:p>
          <a:p>
            <a:pPr marL="360000" indent="-360000" eaLnBrk="1" hangingPunct="1">
              <a:spcBef>
                <a:spcPct val="0"/>
              </a:spcBef>
              <a:spcAft>
                <a:spcPts val="1200"/>
              </a:spcAft>
              <a:defRPr/>
            </a:pPr>
            <a:r>
              <a:rPr lang="en-US" sz="2000" dirty="0" smtClean="0"/>
              <a:t>Why certain styles in music</a:t>
            </a:r>
            <a:r>
              <a:rPr lang="pl-PL" sz="2000" dirty="0" smtClean="0"/>
              <a:t>, </a:t>
            </a:r>
            <a:r>
              <a:rPr lang="en-US" sz="2000" dirty="0" smtClean="0"/>
              <a:t>art and literature become popular, </a:t>
            </a:r>
            <a:br>
              <a:rPr lang="en-US" sz="2000" dirty="0" smtClean="0"/>
            </a:br>
            <a:r>
              <a:rPr lang="en-US" sz="2000" dirty="0" smtClean="0"/>
              <a:t>and what do they do to our brains?</a:t>
            </a:r>
            <a:endParaRPr lang="pl-PL" sz="2000" dirty="0" smtClean="0"/>
          </a:p>
        </p:txBody>
      </p:sp>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187"/>
            <a:ext cx="1905000" cy="21431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867" y="136051"/>
            <a:ext cx="1666875" cy="20002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32210483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78" y="595312"/>
            <a:ext cx="6124575" cy="1114425"/>
          </a:xfrm>
          <a:prstGeom prst="rect">
            <a:avLst/>
          </a:prstGeom>
          <a:ln/>
        </p:spPr>
        <p:style>
          <a:lnRef idx="0">
            <a:schemeClr val="accent3"/>
          </a:lnRef>
          <a:fillRef idx="3">
            <a:schemeClr val="accent3"/>
          </a:fillRef>
          <a:effectRef idx="3">
            <a:schemeClr val="accent3"/>
          </a:effectRef>
          <a:fontRef idx="minor">
            <a:schemeClr val="lt1"/>
          </a:fontRef>
        </p:style>
      </p:pic>
      <p:pic>
        <p:nvPicPr>
          <p:cNvPr id="125958" name="Picture 6"/>
          <p:cNvPicPr>
            <a:picLocks noChangeAspect="1" noChangeArrowheads="1"/>
          </p:cNvPicPr>
          <p:nvPr/>
        </p:nvPicPr>
        <p:blipFill>
          <a:blip r:embed="rId4"/>
          <a:srcRect/>
          <a:stretch>
            <a:fillRect/>
          </a:stretch>
        </p:blipFill>
        <p:spPr bwMode="auto">
          <a:xfrm>
            <a:off x="722313" y="4259263"/>
            <a:ext cx="6124575" cy="1114425"/>
          </a:xfrm>
          <a:prstGeom prst="rect">
            <a:avLst/>
          </a:prstGeom>
          <a:ln/>
        </p:spPr>
        <p:style>
          <a:lnRef idx="1">
            <a:schemeClr val="accent1"/>
          </a:lnRef>
          <a:fillRef idx="3">
            <a:schemeClr val="accent1"/>
          </a:fillRef>
          <a:effectRef idx="2">
            <a:schemeClr val="accent1"/>
          </a:effectRef>
          <a:fontRef idx="minor">
            <a:schemeClr val="lt1"/>
          </a:fontRef>
        </p:style>
      </p:pic>
      <p:pic>
        <p:nvPicPr>
          <p:cNvPr id="125959" name="Picture 7"/>
          <p:cNvPicPr>
            <a:picLocks noChangeAspect="1" noChangeArrowheads="1"/>
          </p:cNvPicPr>
          <p:nvPr/>
        </p:nvPicPr>
        <p:blipFill>
          <a:blip r:embed="rId5"/>
          <a:srcRect/>
          <a:stretch>
            <a:fillRect/>
          </a:stretch>
        </p:blipFill>
        <p:spPr bwMode="auto">
          <a:xfrm>
            <a:off x="7186613" y="1709738"/>
            <a:ext cx="1333500" cy="180022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pic>
        <p:nvPicPr>
          <p:cNvPr id="125960" name="Picture 8"/>
          <p:cNvPicPr>
            <a:picLocks noChangeAspect="1" noChangeArrowheads="1"/>
          </p:cNvPicPr>
          <p:nvPr/>
        </p:nvPicPr>
        <p:blipFill>
          <a:blip r:embed="rId6"/>
          <a:srcRect/>
          <a:stretch>
            <a:fillRect/>
          </a:stretch>
        </p:blipFill>
        <p:spPr bwMode="auto">
          <a:xfrm>
            <a:off x="722313" y="1984375"/>
            <a:ext cx="4667250" cy="2038350"/>
          </a:xfrm>
          <a:prstGeom prst="rect">
            <a:avLst/>
          </a:prstGeom>
          <a:ln/>
        </p:spPr>
        <p:style>
          <a:lnRef idx="2">
            <a:schemeClr val="accent1"/>
          </a:lnRef>
          <a:fillRef idx="1">
            <a:schemeClr val="lt1"/>
          </a:fillRef>
          <a:effectRef idx="0">
            <a:schemeClr val="accent1"/>
          </a:effectRef>
          <a:fontRef idx="minor">
            <a:schemeClr val="dk1"/>
          </a:fontRef>
        </p:style>
      </p:pic>
      <p:sp>
        <p:nvSpPr>
          <p:cNvPr id="44038" name="pole tekstowe 1"/>
          <p:cNvSpPr txBox="1">
            <a:spLocks noChangeArrowheads="1"/>
          </p:cNvSpPr>
          <p:nvPr/>
        </p:nvSpPr>
        <p:spPr bwMode="auto">
          <a:xfrm>
            <a:off x="684213" y="5732463"/>
            <a:ext cx="8297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eaLnBrk="1" hangingPunct="1">
              <a:buClr>
                <a:srgbClr val="775F55"/>
              </a:buClr>
            </a:pPr>
            <a:r>
              <a:rPr lang="en-US" sz="2400">
                <a:solidFill>
                  <a:prstClr val="white"/>
                </a:solidFill>
                <a:latin typeface="Calibri" pitchFamily="34" charset="0"/>
                <a:cs typeface="Calibri" pitchFamily="34" charset="0"/>
              </a:rPr>
              <a:t>Brains &amp; Music </a:t>
            </a:r>
            <a:r>
              <a:rPr lang="pl-PL" sz="2400">
                <a:solidFill>
                  <a:prstClr val="white"/>
                </a:solidFill>
                <a:latin typeface="Calibri" pitchFamily="34" charset="0"/>
                <a:cs typeface="Calibri" pitchFamily="34" charset="0"/>
              </a:rPr>
              <a:t>22-24.05.2011!   </a:t>
            </a:r>
            <a:r>
              <a:rPr lang="en-US" sz="2400">
                <a:solidFill>
                  <a:srgbClr val="FFC000"/>
                </a:solidFill>
                <a:latin typeface="Calibri" pitchFamily="34" charset="0"/>
                <a:cs typeface="Calibri" pitchFamily="34" charset="0"/>
              </a:rPr>
              <a:t>http://www.kognitywistyka.umk.pl/2011/</a:t>
            </a:r>
          </a:p>
        </p:txBody>
      </p:sp>
      <p:pic>
        <p:nvPicPr>
          <p:cNvPr id="44039" name="Picture 2" descr="Torun Neuroculture Me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613" y="3773488"/>
            <a:ext cx="1714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42381"/>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02" name="Rectangle 2"/>
          <p:cNvSpPr>
            <a:spLocks noGrp="1" noChangeArrowheads="1"/>
          </p:cNvSpPr>
          <p:nvPr>
            <p:ph type="ctrTitle"/>
          </p:nvPr>
        </p:nvSpPr>
        <p:spPr>
          <a:xfrm>
            <a:off x="285750" y="620713"/>
            <a:ext cx="3429000" cy="4895850"/>
          </a:xfrm>
        </p:spPr>
        <p:txBody>
          <a:bodyPr/>
          <a:lstStyle/>
          <a:p>
            <a:pPr eaLnBrk="1" hangingPunct="1">
              <a:defRPr/>
            </a:pPr>
            <a:r>
              <a:rPr lang="en-US" sz="3200" b="1" dirty="0" smtClean="0"/>
              <a:t>Exciting times are coming! </a:t>
            </a:r>
            <a:br>
              <a:rPr lang="en-US" sz="3200" b="1" dirty="0" smtClean="0"/>
            </a:br>
            <a:r>
              <a:rPr lang="en-US" sz="1800" b="1" dirty="0" smtClean="0"/>
              <a:t/>
            </a:r>
            <a:br>
              <a:rPr lang="en-US" sz="1800" b="1" dirty="0" smtClean="0"/>
            </a:br>
            <a:r>
              <a:rPr lang="en-US" sz="3200" dirty="0" smtClean="0"/>
              <a:t>Thank you </a:t>
            </a:r>
            <a:br>
              <a:rPr lang="en-US" sz="3200" dirty="0" smtClean="0"/>
            </a:br>
            <a:r>
              <a:rPr lang="en-US" sz="3200" dirty="0" smtClean="0"/>
              <a:t>for synchronizing your neurons </a:t>
            </a:r>
            <a:br>
              <a:rPr lang="en-US" sz="3200" dirty="0" smtClean="0"/>
            </a:br>
            <a:r>
              <a:rPr lang="en-US" sz="3200" dirty="0" smtClean="0"/>
              <a:t>and lending </a:t>
            </a:r>
            <a:br>
              <a:rPr lang="en-US" sz="3200" dirty="0" smtClean="0"/>
            </a:br>
            <a:r>
              <a:rPr lang="en-US" sz="3200" dirty="0" smtClean="0"/>
              <a:t>your ears </a:t>
            </a:r>
          </a:p>
        </p:txBody>
      </p:sp>
      <p:pic>
        <p:nvPicPr>
          <p:cNvPr id="163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038" y="0"/>
            <a:ext cx="5287962"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Text Box 4"/>
          <p:cNvSpPr txBox="1">
            <a:spLocks noChangeArrowheads="1"/>
          </p:cNvSpPr>
          <p:nvPr/>
        </p:nvSpPr>
        <p:spPr bwMode="auto">
          <a:xfrm>
            <a:off x="755650" y="5534561"/>
            <a:ext cx="8137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eaLnBrk="1" hangingPunct="1">
              <a:spcBef>
                <a:spcPts val="0"/>
              </a:spcBef>
              <a:buClrTx/>
              <a:buSzTx/>
              <a:defRPr/>
            </a:pPr>
            <a:r>
              <a:rPr lang="en-US" sz="2800" dirty="0" smtClean="0">
                <a:solidFill>
                  <a:srgbClr val="F8F8F8"/>
                </a:solidFill>
                <a:effectLst>
                  <a:outerShdw blurRad="38100" dist="38100" dir="2700000" algn="tl">
                    <a:srgbClr val="000000">
                      <a:alpha val="43137"/>
                    </a:srgbClr>
                  </a:outerShdw>
                </a:effectLst>
                <a:latin typeface="Arial" pitchFamily="34" charset="0"/>
                <a:cs typeface="Arial" pitchFamily="34" charset="0"/>
              </a:rPr>
              <a:t>Google: W Duch </a:t>
            </a:r>
            <a:r>
              <a:rPr lang="en-US" sz="2800" dirty="0">
                <a:solidFill>
                  <a:srgbClr val="F8F8F8"/>
                </a:solidFill>
                <a:effectLst>
                  <a:outerShdw blurRad="38100" dist="38100" dir="2700000" algn="tl">
                    <a:srgbClr val="000000">
                      <a:alpha val="43137"/>
                    </a:srgbClr>
                  </a:outerShdw>
                </a:effectLst>
                <a:latin typeface="Arial" pitchFamily="34" charset="0"/>
                <a:cs typeface="Arial" pitchFamily="34" charset="0"/>
              </a:rPr>
              <a:t/>
            </a:r>
            <a:br>
              <a:rPr lang="en-US" sz="2800" dirty="0">
                <a:solidFill>
                  <a:srgbClr val="F8F8F8"/>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8F8F8"/>
                </a:solidFill>
                <a:effectLst>
                  <a:outerShdw blurRad="38100" dist="38100" dir="2700000" algn="tl">
                    <a:srgbClr val="000000">
                      <a:alpha val="43137"/>
                    </a:srgbClr>
                  </a:outerShdw>
                </a:effectLst>
                <a:latin typeface="Arial" pitchFamily="34" charset="0"/>
                <a:cs typeface="Arial" pitchFamily="34" charset="0"/>
              </a:rPr>
              <a:t>=&gt; 	Papers, Talks, Photos, Music etc.</a:t>
            </a:r>
          </a:p>
        </p:txBody>
      </p:sp>
    </p:spTree>
    <p:extLst>
      <p:ext uri="{BB962C8B-B14F-4D97-AF65-F5344CB8AC3E}">
        <p14:creationId xmlns:p14="http://schemas.microsoft.com/office/powerpoint/2010/main" val="265699775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68002"/>
                                        </p:tgtEl>
                                        <p:attrNameLst>
                                          <p:attrName>style.visibility</p:attrName>
                                        </p:attrNameLst>
                                      </p:cBhvr>
                                      <p:to>
                                        <p:strVal val="visible"/>
                                      </p:to>
                                    </p:set>
                                    <p:anim calcmode="lin" valueType="num">
                                      <p:cBhvr>
                                        <p:cTn id="7" dur="500" fill="hold"/>
                                        <p:tgtEl>
                                          <p:spTgt spid="768002"/>
                                        </p:tgtEl>
                                        <p:attrNameLst>
                                          <p:attrName>ppt_w</p:attrName>
                                        </p:attrNameLst>
                                      </p:cBhvr>
                                      <p:tavLst>
                                        <p:tav tm="0">
                                          <p:val>
                                            <p:fltVal val="0"/>
                                          </p:val>
                                        </p:tav>
                                        <p:tav tm="100000">
                                          <p:val>
                                            <p:strVal val="#ppt_w"/>
                                          </p:val>
                                        </p:tav>
                                      </p:tavLst>
                                    </p:anim>
                                    <p:anim calcmode="lin" valueType="num">
                                      <p:cBhvr>
                                        <p:cTn id="8" dur="500" fill="hold"/>
                                        <p:tgtEl>
                                          <p:spTgt spid="768002"/>
                                        </p:tgtEl>
                                        <p:attrNameLst>
                                          <p:attrName>ppt_h</p:attrName>
                                        </p:attrNameLst>
                                      </p:cBhvr>
                                      <p:tavLst>
                                        <p:tav tm="0">
                                          <p:val>
                                            <p:fltVal val="0"/>
                                          </p:val>
                                        </p:tav>
                                        <p:tav tm="100000">
                                          <p:val>
                                            <p:strVal val="#ppt_h"/>
                                          </p:val>
                                        </p:tav>
                                      </p:tavLst>
                                    </p:anim>
                                    <p:anim calcmode="lin" valueType="num">
                                      <p:cBhvr>
                                        <p:cTn id="9" dur="500" fill="hold"/>
                                        <p:tgtEl>
                                          <p:spTgt spid="768002"/>
                                        </p:tgtEl>
                                        <p:attrNameLst>
                                          <p:attrName>ppt_x</p:attrName>
                                        </p:attrNameLst>
                                      </p:cBhvr>
                                      <p:tavLst>
                                        <p:tav tm="0">
                                          <p:val>
                                            <p:fltVal val="0.5"/>
                                          </p:val>
                                        </p:tav>
                                        <p:tav tm="100000">
                                          <p:val>
                                            <p:strVal val="#ppt_x"/>
                                          </p:val>
                                        </p:tav>
                                      </p:tavLst>
                                    </p:anim>
                                    <p:anim calcmode="lin" valueType="num">
                                      <p:cBhvr>
                                        <p:cTn id="10" dur="500" fill="hold"/>
                                        <p:tgtEl>
                                          <p:spTgt spid="7680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611188" y="91364"/>
            <a:ext cx="7772400" cy="1143000"/>
          </a:xfrm>
        </p:spPr>
        <p:txBody>
          <a:bodyPr/>
          <a:lstStyle/>
          <a:p>
            <a:r>
              <a:rPr lang="en-US" sz="3600" dirty="0" smtClean="0">
                <a:effectLst>
                  <a:outerShdw blurRad="38100" dist="38100" dir="2700000" algn="tl">
                    <a:srgbClr val="000000">
                      <a:alpha val="43137"/>
                    </a:srgbClr>
                  </a:outerShdw>
                </a:effectLst>
              </a:rPr>
              <a:t>What is there to learn?</a:t>
            </a:r>
          </a:p>
        </p:txBody>
      </p:sp>
      <p:sp>
        <p:nvSpPr>
          <p:cNvPr id="7172" name="Rectangle 4"/>
          <p:cNvSpPr>
            <a:spLocks noGrp="1" noChangeArrowheads="1"/>
          </p:cNvSpPr>
          <p:nvPr>
            <p:ph type="body" sz="half" idx="1"/>
          </p:nvPr>
        </p:nvSpPr>
        <p:spPr>
          <a:xfrm>
            <a:off x="685800" y="2057400"/>
            <a:ext cx="3810000" cy="841375"/>
          </a:xfrm>
        </p:spPr>
        <p:txBody>
          <a:bodyPr/>
          <a:lstStyle/>
          <a:p>
            <a:r>
              <a:rPr lang="en-US" dirty="0" smtClean="0"/>
              <a:t>Brains ... what is in EEG? </a:t>
            </a:r>
            <a:br>
              <a:rPr lang="en-US" dirty="0" smtClean="0"/>
            </a:br>
            <a:r>
              <a:rPr lang="en-US" dirty="0" smtClean="0"/>
              <a:t>What happens in the brain?</a:t>
            </a:r>
          </a:p>
        </p:txBody>
      </p:sp>
      <p:sp>
        <p:nvSpPr>
          <p:cNvPr id="7171"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gn="l">
              <a:lnSpc>
                <a:spcPct val="90000"/>
              </a:lnSpc>
              <a:spcBef>
                <a:spcPct val="20000"/>
              </a:spcBef>
              <a:buClr>
                <a:srgbClr val="FFCC66"/>
              </a:buClr>
            </a:pPr>
            <a:endParaRPr lang="pl-PL" sz="1800" dirty="0" smtClean="0">
              <a:solidFill>
                <a:srgbClr val="FFCC66"/>
              </a:solidFill>
              <a:latin typeface="Calibri" pitchFamily="34" charset="0"/>
            </a:endParaRPr>
          </a:p>
        </p:txBody>
      </p:sp>
      <p:sp>
        <p:nvSpPr>
          <p:cNvPr id="7173" name="Rectangle 5"/>
          <p:cNvSpPr>
            <a:spLocks noChangeArrowheads="1"/>
          </p:cNvSpPr>
          <p:nvPr/>
        </p:nvSpPr>
        <p:spPr bwMode="auto">
          <a:xfrm>
            <a:off x="560388" y="978867"/>
            <a:ext cx="59086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buClr>
                <a:srgbClr val="FFCC66"/>
              </a:buClr>
            </a:pPr>
            <a:r>
              <a:rPr lang="en-US" dirty="0" smtClean="0">
                <a:solidFill>
                  <a:srgbClr val="EAEAEA"/>
                </a:solidFill>
                <a:latin typeface="Calibri" pitchFamily="34" charset="0"/>
              </a:rPr>
              <a:t>Industry: what happens with our machines? </a:t>
            </a:r>
          </a:p>
          <a:p>
            <a:pPr algn="l">
              <a:lnSpc>
                <a:spcPct val="90000"/>
              </a:lnSpc>
              <a:spcBef>
                <a:spcPct val="20000"/>
              </a:spcBef>
              <a:buClr>
                <a:srgbClr val="FFCC66"/>
              </a:buClr>
            </a:pPr>
            <a:r>
              <a:rPr lang="en-US" dirty="0" smtClean="0">
                <a:solidFill>
                  <a:srgbClr val="EAEAEA"/>
                </a:solidFill>
                <a:latin typeface="Calibri" pitchFamily="34" charset="0"/>
              </a:rPr>
              <a:t>Cognitive robotics: vision, perception, language. </a:t>
            </a:r>
          </a:p>
          <a:p>
            <a:pPr algn="l">
              <a:lnSpc>
                <a:spcPct val="90000"/>
              </a:lnSpc>
              <a:spcBef>
                <a:spcPct val="20000"/>
              </a:spcBef>
              <a:buClr>
                <a:srgbClr val="FFCC66"/>
              </a:buClr>
            </a:pPr>
            <a:r>
              <a:rPr lang="en-US" dirty="0" smtClean="0">
                <a:solidFill>
                  <a:srgbClr val="EAEAEA"/>
                </a:solidFill>
                <a:latin typeface="Calibri" pitchFamily="34" charset="0"/>
              </a:rPr>
              <a:t>Bioinformatics, life sciences.</a:t>
            </a:r>
          </a:p>
        </p:txBody>
      </p:sp>
      <p:pic>
        <p:nvPicPr>
          <p:cNvPr id="7174" name="Obraz 7" descr="brain_ani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6075"/>
            <a:ext cx="12192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4075113"/>
            <a:ext cx="3667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 y="2924944"/>
            <a:ext cx="3533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1749425"/>
            <a:ext cx="25400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7267"/>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5616" y="260648"/>
            <a:ext cx="5842992" cy="939800"/>
          </a:xfrm>
        </p:spPr>
        <p:txBody>
          <a:bodyPr/>
          <a:lstStyle/>
          <a:p>
            <a:pPr eaLnBrk="1" hangingPunct="1"/>
            <a:r>
              <a:rPr lang="en-US" dirty="0" err="1" smtClean="0">
                <a:effectLst>
                  <a:outerShdw blurRad="38100" dist="38100" dir="2700000" algn="tl">
                    <a:srgbClr val="000000">
                      <a:alpha val="43137"/>
                    </a:srgbClr>
                  </a:outerShdw>
                </a:effectLst>
              </a:rPr>
              <a:t>FuturICT</a:t>
            </a:r>
            <a:endParaRPr lang="en-US"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642937" y="1323352"/>
            <a:ext cx="3738561" cy="5112568"/>
          </a:xfrm>
        </p:spPr>
        <p:txBody>
          <a:bodyPr/>
          <a:lstStyle/>
          <a:p>
            <a:pPr marL="0" indent="0">
              <a:buClr>
                <a:schemeClr val="bg1"/>
              </a:buClr>
              <a:buSzPct val="100000"/>
              <a:buNone/>
              <a:defRPr/>
            </a:pPr>
            <a:r>
              <a:rPr lang="en-US" dirty="0"/>
              <a:t>The </a:t>
            </a:r>
            <a:r>
              <a:rPr lang="en-US" dirty="0" err="1"/>
              <a:t>FuturICT</a:t>
            </a:r>
            <a:r>
              <a:rPr lang="en-US" dirty="0"/>
              <a:t> flagship proposal intends to unify hundreds of the best scientists in Europe to explore social life on earth and everything it relates to. </a:t>
            </a:r>
            <a:endParaRPr lang="en-US" dirty="0" smtClean="0"/>
          </a:p>
          <a:p>
            <a:pPr marL="0" indent="0">
              <a:buClr>
                <a:schemeClr val="bg1"/>
              </a:buClr>
              <a:buSzPct val="100000"/>
              <a:buNone/>
              <a:defRPr/>
            </a:pPr>
            <a:endParaRPr lang="en-US" sz="1000" dirty="0"/>
          </a:p>
          <a:p>
            <a:pPr marL="0" indent="0">
              <a:buClr>
                <a:schemeClr val="bg1"/>
              </a:buClr>
              <a:buSzPct val="100000"/>
              <a:buNone/>
              <a:defRPr/>
            </a:pPr>
            <a:r>
              <a:rPr lang="en-US" dirty="0"/>
              <a:t>The </a:t>
            </a:r>
            <a:r>
              <a:rPr lang="en-US" dirty="0" err="1"/>
              <a:t>FuturICT</a:t>
            </a:r>
            <a:r>
              <a:rPr lang="en-US" dirty="0"/>
              <a:t> flagship proposal will produce historic breakthroughs and provide powerful new ways to manage challenges that make the modern world so difficult to predict, including the financial crisis. </a:t>
            </a:r>
          </a:p>
          <a:p>
            <a:pPr marL="0" indent="0">
              <a:buClr>
                <a:schemeClr val="bg1"/>
              </a:buClr>
              <a:buSzPct val="100000"/>
              <a:buNone/>
              <a:defRPr/>
            </a:pPr>
            <a:endParaRPr lang="en-US" sz="1000" dirty="0"/>
          </a:p>
          <a:p>
            <a:pPr marL="0" indent="0">
              <a:buClr>
                <a:schemeClr val="bg1"/>
              </a:buClr>
              <a:buSzPct val="100000"/>
              <a:buNone/>
              <a:defRPr/>
            </a:pPr>
            <a:r>
              <a:rPr lang="en-US" dirty="0" smtClean="0"/>
              <a:t>A bit like </a:t>
            </a:r>
            <a:r>
              <a:rPr lang="en-US" dirty="0" err="1" smtClean="0">
                <a:hlinkClick r:id="rId3"/>
              </a:rPr>
              <a:t>Cybersyn</a:t>
            </a:r>
            <a:r>
              <a:rPr lang="en-US" dirty="0" smtClean="0"/>
              <a:t> project in Chile (1970-73) in real-time cybernetics control of economy. </a:t>
            </a:r>
            <a:endParaRPr lang="pl-PL"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499" y="3527991"/>
            <a:ext cx="4762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478762"/>
            <a:ext cx="40100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4669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4213" y="260350"/>
            <a:ext cx="7772400" cy="774700"/>
          </a:xfrm>
          <a:effectLst/>
        </p:spPr>
        <p:txBody>
          <a:bodyPr lIns="92075" tIns="46038" rIns="92075" bIns="46038"/>
          <a:lstStyle/>
          <a:p>
            <a:pPr eaLnBrk="1" hangingPunct="1">
              <a:defRPr/>
            </a:pPr>
            <a:r>
              <a:rPr lang="pl-PL" sz="3600" dirty="0" smtClean="0">
                <a:effectLst>
                  <a:outerShdw blurRad="38100" dist="38100" dir="2700000" algn="tl">
                    <a:srgbClr val="000000">
                      <a:alpha val="43137"/>
                    </a:srgbClr>
                  </a:outerShdw>
                </a:effectLst>
              </a:rPr>
              <a:t>DI NCU Projects</a:t>
            </a:r>
            <a:r>
              <a:rPr lang="en-US" sz="3600" dirty="0" smtClean="0">
                <a:effectLst>
                  <a:outerShdw blurRad="38100" dist="38100" dir="2700000" algn="tl">
                    <a:srgbClr val="000000">
                      <a:alpha val="43137"/>
                    </a:srgbClr>
                  </a:outerShdw>
                </a:effectLst>
              </a:rPr>
              <a:t>:NCI </a:t>
            </a:r>
            <a:endParaRPr lang="pl-PL" sz="3600" dirty="0" smtClean="0">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a:xfrm>
            <a:off x="539750" y="1484313"/>
            <a:ext cx="8118475" cy="5202237"/>
          </a:xfrm>
        </p:spPr>
        <p:txBody>
          <a:bodyPr lIns="92075" tIns="46038" rIns="92075" bIns="46038"/>
          <a:lstStyle/>
          <a:p>
            <a:pPr marL="0" indent="0">
              <a:spcBef>
                <a:spcPts val="0"/>
              </a:spcBef>
              <a:spcAft>
                <a:spcPts val="600"/>
              </a:spcAft>
              <a:buFontTx/>
              <a:buNone/>
              <a:defRPr/>
            </a:pPr>
            <a:r>
              <a:rPr lang="en-US" sz="2400" dirty="0" smtClean="0">
                <a:cs typeface="Calibri" pitchFamily="34" charset="0"/>
              </a:rPr>
              <a:t>Neurocognitive Informatics –new branch of science. </a:t>
            </a:r>
            <a:br>
              <a:rPr lang="en-US" sz="2400" dirty="0" smtClean="0">
                <a:cs typeface="Calibri" pitchFamily="34" charset="0"/>
              </a:rPr>
            </a:br>
            <a:endParaRPr lang="en-US" sz="1000" dirty="0" smtClean="0">
              <a:cs typeface="Calibri" pitchFamily="34" charset="0"/>
            </a:endParaRPr>
          </a:p>
          <a:p>
            <a:pPr marL="361950" indent="-361950" eaLnBrk="1" hangingPunct="1">
              <a:spcBef>
                <a:spcPts val="0"/>
              </a:spcBef>
              <a:spcAft>
                <a:spcPts val="600"/>
              </a:spcAft>
              <a:defRPr/>
            </a:pPr>
            <a:r>
              <a:rPr lang="en-US" sz="2400" dirty="0" smtClean="0">
                <a:cs typeface="Calibri" pitchFamily="34" charset="0"/>
              </a:rPr>
              <a:t>Computational creativity, insight, intuition, imagery.</a:t>
            </a:r>
          </a:p>
          <a:p>
            <a:pPr marL="361950" indent="-361950" eaLnBrk="1" hangingPunct="1">
              <a:spcBef>
                <a:spcPts val="0"/>
              </a:spcBef>
              <a:spcAft>
                <a:spcPts val="600"/>
              </a:spcAft>
              <a:defRPr/>
            </a:pPr>
            <a:r>
              <a:rPr lang="en-US" sz="2400" dirty="0" smtClean="0">
                <a:cs typeface="Calibri" pitchFamily="34" charset="0"/>
              </a:rPr>
              <a:t>Imagery agnosia, especially imagery amusia.</a:t>
            </a:r>
          </a:p>
          <a:p>
            <a:pPr marL="361950" indent="-361950" eaLnBrk="1" hangingPunct="1">
              <a:spcBef>
                <a:spcPts val="0"/>
              </a:spcBef>
              <a:spcAft>
                <a:spcPts val="600"/>
              </a:spcAft>
              <a:defRPr/>
            </a:pPr>
            <a:r>
              <a:rPr lang="en-US" sz="2400" dirty="0" smtClean="0">
                <a:cs typeface="Calibri" pitchFamily="34" charset="0"/>
              </a:rPr>
              <a:t>Neurocognitive approach to language, word games.  </a:t>
            </a:r>
          </a:p>
          <a:p>
            <a:pPr marL="361950" indent="-361950" eaLnBrk="1" hangingPunct="1">
              <a:spcBef>
                <a:spcPts val="0"/>
              </a:spcBef>
              <a:spcAft>
                <a:spcPts val="600"/>
              </a:spcAft>
              <a:defRPr/>
            </a:pPr>
            <a:r>
              <a:rPr lang="en-US" sz="2400" dirty="0" smtClean="0">
                <a:cs typeface="Calibri" pitchFamily="34" charset="0"/>
              </a:rPr>
              <a:t>Medical information retrieval, analysis, visualization. </a:t>
            </a:r>
          </a:p>
          <a:p>
            <a:pPr marL="361950" indent="-361950" eaLnBrk="1" hangingPunct="1">
              <a:spcBef>
                <a:spcPts val="0"/>
              </a:spcBef>
              <a:spcAft>
                <a:spcPts val="600"/>
              </a:spcAft>
              <a:defRPr/>
            </a:pPr>
            <a:r>
              <a:rPr lang="en-US" sz="2400" dirty="0" smtClean="0">
                <a:cs typeface="Calibri" pitchFamily="34" charset="0"/>
              </a:rPr>
              <a:t>Visualization of high-D </a:t>
            </a:r>
            <a:r>
              <a:rPr lang="en-US" sz="2400" dirty="0" smtClean="0">
                <a:cs typeface="Calibri" pitchFamily="34" charset="0"/>
              </a:rPr>
              <a:t>trajectories, signal analysis.</a:t>
            </a:r>
            <a:endParaRPr lang="en-US" sz="2400" dirty="0" smtClean="0">
              <a:cs typeface="Calibri" pitchFamily="34" charset="0"/>
            </a:endParaRPr>
          </a:p>
          <a:p>
            <a:pPr marL="361950" indent="-361950" eaLnBrk="1" hangingPunct="1">
              <a:spcBef>
                <a:spcPts val="0"/>
              </a:spcBef>
              <a:spcAft>
                <a:spcPts val="600"/>
              </a:spcAft>
              <a:defRPr/>
            </a:pPr>
            <a:r>
              <a:rPr lang="en-US" sz="2400" dirty="0" smtClean="0">
                <a:cs typeface="Calibri" pitchFamily="34" charset="0"/>
              </a:rPr>
              <a:t>Brain stem models and consciousness in artificial systems.</a:t>
            </a:r>
          </a:p>
          <a:p>
            <a:pPr marL="361950" indent="-361950" eaLnBrk="1" hangingPunct="1">
              <a:spcBef>
                <a:spcPts val="0"/>
              </a:spcBef>
              <a:spcAft>
                <a:spcPts val="600"/>
              </a:spcAft>
              <a:defRPr/>
            </a:pPr>
            <a:r>
              <a:rPr lang="en-US" sz="2400" dirty="0" smtClean="0">
                <a:cs typeface="Calibri" pitchFamily="34" charset="0"/>
              </a:rPr>
              <a:t>Autism, ADHD, phenomics, comprehensive theory. </a:t>
            </a:r>
          </a:p>
          <a:p>
            <a:pPr marL="361950" indent="-361950" eaLnBrk="1" hangingPunct="1">
              <a:spcBef>
                <a:spcPts val="0"/>
              </a:spcBef>
              <a:spcAft>
                <a:spcPts val="600"/>
              </a:spcAft>
              <a:defRPr/>
            </a:pPr>
            <a:r>
              <a:rPr lang="en-US" sz="2400" dirty="0" smtClean="0">
                <a:cs typeface="Calibri" pitchFamily="34" charset="0"/>
              </a:rPr>
              <a:t>Infants: observation, guided development. </a:t>
            </a:r>
          </a:p>
          <a:p>
            <a:pPr marL="361950" indent="-361950" eaLnBrk="1" hangingPunct="1">
              <a:spcBef>
                <a:spcPts val="0"/>
              </a:spcBef>
              <a:spcAft>
                <a:spcPts val="600"/>
              </a:spcAft>
              <a:defRPr/>
            </a:pPr>
            <a:r>
              <a:rPr lang="en-US" sz="2400" dirty="0" smtClean="0">
                <a:cs typeface="Calibri" pitchFamily="34" charset="0"/>
              </a:rPr>
              <a:t>Integration of Humanized Interface Technologies (HIT). </a:t>
            </a:r>
          </a:p>
          <a:p>
            <a:pPr marL="361950" indent="-361950" eaLnBrk="1" hangingPunct="1">
              <a:spcBef>
                <a:spcPts val="0"/>
              </a:spcBef>
              <a:spcAft>
                <a:spcPts val="600"/>
              </a:spcAft>
              <a:defRPr/>
            </a:pPr>
            <a:r>
              <a:rPr lang="en-US" sz="2400" dirty="0" smtClean="0">
                <a:cs typeface="Calibri" pitchFamily="34" charset="0"/>
              </a:rPr>
              <a:t>Neural determinism, </a:t>
            </a:r>
            <a:r>
              <a:rPr lang="en-US" sz="2400" dirty="0" smtClean="0">
                <a:cs typeface="Calibri" pitchFamily="34" charset="0"/>
              </a:rPr>
              <a:t>free will, and </a:t>
            </a:r>
            <a:r>
              <a:rPr lang="en-US" sz="2400" dirty="0" smtClean="0">
                <a:cs typeface="Calibri" pitchFamily="34" charset="0"/>
              </a:rPr>
              <a:t>social consequences.</a:t>
            </a:r>
            <a:endParaRPr lang="en-US" sz="2400" dirty="0" smtClean="0">
              <a:cs typeface="Calibri" pitchFamily="34" charset="0"/>
            </a:endParaRPr>
          </a:p>
        </p:txBody>
      </p:sp>
      <p:pic>
        <p:nvPicPr>
          <p:cNvPr id="145413" name="Picture 5"/>
          <p:cNvPicPr>
            <a:picLocks noChangeAspect="1" noChangeArrowheads="1"/>
          </p:cNvPicPr>
          <p:nvPr/>
        </p:nvPicPr>
        <p:blipFill>
          <a:blip r:embed="rId3"/>
          <a:srcRect/>
          <a:stretch>
            <a:fillRect/>
          </a:stretch>
        </p:blipFill>
        <p:spPr bwMode="auto">
          <a:xfrm>
            <a:off x="7581900" y="33338"/>
            <a:ext cx="1524000"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62760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27063"/>
            <a:ext cx="8229600" cy="939800"/>
          </a:xfrm>
        </p:spPr>
        <p:txBody>
          <a:bodyPr/>
          <a:lstStyle/>
          <a:p>
            <a:pPr eaLnBrk="1" hangingPunct="1"/>
            <a:r>
              <a:rPr lang="en-US" sz="3600" dirty="0" smtClean="0">
                <a:effectLst>
                  <a:outerShdw blurRad="38100" dist="38100" dir="2700000" algn="tl">
                    <a:srgbClr val="000000">
                      <a:alpha val="43137"/>
                    </a:srgbClr>
                  </a:outerShdw>
                </a:effectLst>
              </a:rPr>
              <a:t>Interdisciplinary Center of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Innovative Technologies</a:t>
            </a:r>
            <a:endParaRPr lang="pl-PL" sz="3600" dirty="0" smtClean="0">
              <a:effectLst>
                <a:outerShdw blurRad="38100" dist="38100" dir="2700000" algn="tl">
                  <a:srgbClr val="000000">
                    <a:alpha val="43137"/>
                  </a:srgbClr>
                </a:outerShdw>
              </a:effectLst>
            </a:endParaRPr>
          </a:p>
        </p:txBody>
      </p:sp>
      <p:sp>
        <p:nvSpPr>
          <p:cNvPr id="2" name="pole tekstowe 1"/>
          <p:cNvSpPr txBox="1"/>
          <p:nvPr/>
        </p:nvSpPr>
        <p:spPr>
          <a:xfrm>
            <a:off x="395288" y="1989138"/>
            <a:ext cx="3168650" cy="4401205"/>
          </a:xfrm>
          <a:prstGeom prst="rect">
            <a:avLst/>
          </a:prstGeom>
          <a:noFill/>
        </p:spPr>
        <p:txBody>
          <a:bodyPr>
            <a:spAutoFit/>
          </a:bodyPr>
          <a:lstStyle/>
          <a:p>
            <a:pPr algn="l">
              <a:defRPr/>
            </a:pPr>
            <a:r>
              <a:rPr lang="en-US" dirty="0">
                <a:solidFill>
                  <a:schemeClr val="bg1"/>
                </a:solidFill>
                <a:latin typeface="Calibri" pitchFamily="34" charset="0"/>
              </a:rPr>
              <a:t>Why am I interested in this? </a:t>
            </a:r>
          </a:p>
          <a:p>
            <a:pPr algn="l">
              <a:defRPr/>
            </a:pPr>
            <a:endParaRPr lang="en-US" dirty="0">
              <a:solidFill>
                <a:schemeClr val="bg1"/>
              </a:solidFill>
              <a:latin typeface="Calibri" pitchFamily="34" charset="0"/>
            </a:endParaRPr>
          </a:p>
          <a:p>
            <a:pPr algn="l">
              <a:defRPr/>
            </a:pPr>
            <a:r>
              <a:rPr lang="en-US" dirty="0">
                <a:solidFill>
                  <a:schemeClr val="bg1"/>
                </a:solidFill>
                <a:latin typeface="Calibri" pitchFamily="34" charset="0"/>
              </a:rPr>
              <a:t>ICIT in construction, </a:t>
            </a:r>
            <a:br>
              <a:rPr lang="en-US" dirty="0">
                <a:solidFill>
                  <a:schemeClr val="bg1"/>
                </a:solidFill>
                <a:latin typeface="Calibri" pitchFamily="34" charset="0"/>
              </a:rPr>
            </a:br>
            <a:r>
              <a:rPr lang="en-US" dirty="0" smtClean="0">
                <a:solidFill>
                  <a:schemeClr val="bg1"/>
                </a:solidFill>
                <a:latin typeface="Calibri" pitchFamily="34" charset="0"/>
              </a:rPr>
              <a:t>working - end </a:t>
            </a:r>
            <a:r>
              <a:rPr lang="en-US" dirty="0">
                <a:solidFill>
                  <a:schemeClr val="bg1"/>
                </a:solidFill>
                <a:latin typeface="Calibri" pitchFamily="34" charset="0"/>
              </a:rPr>
              <a:t>of </a:t>
            </a:r>
            <a:r>
              <a:rPr lang="en-US" dirty="0" smtClean="0">
                <a:solidFill>
                  <a:schemeClr val="bg1"/>
                </a:solidFill>
                <a:latin typeface="Calibri" pitchFamily="34" charset="0"/>
              </a:rPr>
              <a:t>2012.</a:t>
            </a:r>
            <a:endParaRPr lang="en-US" dirty="0">
              <a:solidFill>
                <a:schemeClr val="bg1"/>
              </a:solidFill>
              <a:latin typeface="Calibri" pitchFamily="34" charset="0"/>
            </a:endParaRPr>
          </a:p>
          <a:p>
            <a:pPr algn="l">
              <a:defRPr/>
            </a:pPr>
            <a:endParaRPr lang="en-US" dirty="0">
              <a:solidFill>
                <a:schemeClr val="bg1"/>
              </a:solidFill>
              <a:latin typeface="Calibri" pitchFamily="34" charset="0"/>
            </a:endParaRPr>
          </a:p>
          <a:p>
            <a:pPr algn="l">
              <a:defRPr/>
            </a:pPr>
            <a:r>
              <a:rPr lang="en-US" dirty="0">
                <a:solidFill>
                  <a:schemeClr val="bg1"/>
                </a:solidFill>
                <a:latin typeface="Calibri" pitchFamily="34" charset="0"/>
              </a:rPr>
              <a:t>Neurocognitive lab, </a:t>
            </a:r>
            <a:br>
              <a:rPr lang="en-US" dirty="0">
                <a:solidFill>
                  <a:schemeClr val="bg1"/>
                </a:solidFill>
                <a:latin typeface="Calibri" pitchFamily="34" charset="0"/>
              </a:rPr>
            </a:br>
            <a:r>
              <a:rPr lang="en-US" dirty="0">
                <a:solidFill>
                  <a:schemeClr val="bg1"/>
                </a:solidFill>
                <a:latin typeface="Calibri" pitchFamily="34" charset="0"/>
              </a:rPr>
              <a:t>5 rooms, many </a:t>
            </a:r>
          </a:p>
          <a:p>
            <a:pPr algn="l">
              <a:defRPr/>
            </a:pPr>
            <a:r>
              <a:rPr lang="en-US" dirty="0">
                <a:solidFill>
                  <a:schemeClr val="bg1"/>
                </a:solidFill>
                <a:latin typeface="Calibri" pitchFamily="34" charset="0"/>
              </a:rPr>
              <a:t>projects requiring experiments. </a:t>
            </a:r>
          </a:p>
          <a:p>
            <a:pPr algn="l">
              <a:defRPr/>
            </a:pPr>
            <a:endParaRPr lang="en-US" dirty="0">
              <a:solidFill>
                <a:schemeClr val="bg1"/>
              </a:solidFill>
              <a:latin typeface="Calibri" pitchFamily="34" charset="0"/>
            </a:endParaRPr>
          </a:p>
          <a:p>
            <a:pPr algn="l">
              <a:defRPr/>
            </a:pPr>
            <a:r>
              <a:rPr lang="en-US" dirty="0" smtClean="0">
                <a:solidFill>
                  <a:schemeClr val="bg1"/>
                </a:solidFill>
                <a:latin typeface="Calibri" pitchFamily="34" charset="0"/>
              </a:rPr>
              <a:t>Funding: national/EU grants</a:t>
            </a:r>
            <a:endParaRPr lang="en-US" dirty="0">
              <a:solidFill>
                <a:schemeClr val="bg1"/>
              </a:solidFill>
              <a:latin typeface="Calibri" pitchFamily="34" charset="0"/>
            </a:endParaRPr>
          </a:p>
          <a:p>
            <a:pPr algn="l">
              <a:defRPr/>
            </a:pPr>
            <a:endParaRPr lang="en-US" dirty="0">
              <a:solidFill>
                <a:schemeClr val="bg1"/>
              </a:solidFill>
              <a:latin typeface="Calibri" pitchFamily="34" charset="0"/>
            </a:endParaRPr>
          </a:p>
          <a:p>
            <a:pPr algn="l">
              <a:defRPr/>
            </a:pPr>
            <a:r>
              <a:rPr lang="en-US" dirty="0">
                <a:solidFill>
                  <a:schemeClr val="bg1"/>
                </a:solidFill>
                <a:latin typeface="Calibri" pitchFamily="34" charset="0"/>
              </a:rPr>
              <a:t>Understanding brain plasticity, mind states.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696" y="2132856"/>
            <a:ext cx="5657850" cy="35242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a:defRPr/>
            </a:pPr>
            <a:r>
              <a:rPr lang="en-US" dirty="0" smtClean="0">
                <a:effectLst>
                  <a:outerShdw blurRad="38100" dist="38100" dir="2700000" algn="tl">
                    <a:srgbClr val="000000"/>
                  </a:outerShdw>
                </a:effectLst>
              </a:rPr>
              <a:t>Brains are formed by experience</a:t>
            </a:r>
            <a:endParaRPr lang="en-US" dirty="0">
              <a:effectLst>
                <a:outerShdw blurRad="38100" dist="38100" dir="2700000" algn="tl">
                  <a:srgbClr val="000000"/>
                </a:outerShdw>
              </a:effectLst>
            </a:endParaRPr>
          </a:p>
        </p:txBody>
      </p:sp>
      <p:sp>
        <p:nvSpPr>
          <p:cNvPr id="25603" name="Rectangle 4"/>
          <p:cNvSpPr>
            <a:spLocks noChangeArrowheads="1"/>
          </p:cNvSpPr>
          <p:nvPr/>
        </p:nvSpPr>
        <p:spPr bwMode="auto">
          <a:xfrm>
            <a:off x="441325" y="1023938"/>
            <a:ext cx="82248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buClr>
                <a:srgbClr val="FFCC66"/>
              </a:buClr>
            </a:pPr>
            <a:r>
              <a:rPr lang="en-US" dirty="0">
                <a:solidFill>
                  <a:srgbClr val="FFFFFF"/>
                </a:solidFill>
                <a:latin typeface="Arial" pitchFamily="34" charset="0"/>
              </a:rPr>
              <a:t>Each brain is unique, due to genetic and environmental factors.</a:t>
            </a:r>
          </a:p>
          <a:p>
            <a:pPr algn="l">
              <a:buClr>
                <a:srgbClr val="FFCC66"/>
              </a:buClr>
            </a:pPr>
            <a:r>
              <a:rPr lang="en-US" dirty="0" smtClean="0">
                <a:solidFill>
                  <a:srgbClr val="FFFFFF"/>
                </a:solidFill>
                <a:latin typeface="Arial" pitchFamily="34" charset="0"/>
              </a:rPr>
              <a:t>Neural determinism: spontaneous thought </a:t>
            </a:r>
            <a:endParaRPr lang="en-US" dirty="0">
              <a:solidFill>
                <a:srgbClr val="FFFFFF"/>
              </a:solidFill>
              <a:latin typeface="Arial" pitchFamily="34" charset="0"/>
            </a:endParaRPr>
          </a:p>
        </p:txBody>
      </p:sp>
      <p:pic>
        <p:nvPicPr>
          <p:cNvPr id="101380" name="Picture 4"/>
          <p:cNvPicPr>
            <a:picLocks noChangeAspect="1" noChangeArrowheads="1"/>
          </p:cNvPicPr>
          <p:nvPr/>
        </p:nvPicPr>
        <p:blipFill>
          <a:blip r:embed="rId3"/>
          <a:srcRect/>
          <a:stretch>
            <a:fillRect/>
          </a:stretch>
        </p:blipFill>
        <p:spPr bwMode="auto">
          <a:xfrm>
            <a:off x="347663" y="1787525"/>
            <a:ext cx="8412162" cy="4224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605" name="Rectangle 4"/>
          <p:cNvSpPr>
            <a:spLocks noChangeArrowheads="1"/>
          </p:cNvSpPr>
          <p:nvPr/>
        </p:nvSpPr>
        <p:spPr bwMode="auto">
          <a:xfrm>
            <a:off x="261938" y="5988050"/>
            <a:ext cx="86502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buClr>
                <a:srgbClr val="FFCC66"/>
              </a:buClr>
            </a:pPr>
            <a:r>
              <a:rPr lang="en-US" dirty="0" err="1">
                <a:solidFill>
                  <a:srgbClr val="FFFFFF"/>
                </a:solidFill>
                <a:latin typeface="Arial" pitchFamily="34" charset="0"/>
              </a:rPr>
              <a:t>Sporns</a:t>
            </a:r>
            <a:r>
              <a:rPr lang="en-US" dirty="0">
                <a:solidFill>
                  <a:srgbClr val="FFFFFF"/>
                </a:solidFill>
                <a:latin typeface="Arial" pitchFamily="34" charset="0"/>
              </a:rPr>
              <a:t> O, </a:t>
            </a:r>
            <a:r>
              <a:rPr lang="en-US" dirty="0" err="1">
                <a:solidFill>
                  <a:srgbClr val="FFFFFF"/>
                </a:solidFill>
                <a:latin typeface="Arial" pitchFamily="34" charset="0"/>
              </a:rPr>
              <a:t>Tononi</a:t>
            </a:r>
            <a:r>
              <a:rPr lang="en-US" dirty="0">
                <a:solidFill>
                  <a:srgbClr val="FFFFFF"/>
                </a:solidFill>
                <a:latin typeface="Arial" pitchFamily="34" charset="0"/>
              </a:rPr>
              <a:t> G, </a:t>
            </a:r>
            <a:r>
              <a:rPr lang="en-US" dirty="0" err="1">
                <a:solidFill>
                  <a:srgbClr val="FFFFFF"/>
                </a:solidFill>
                <a:latin typeface="Arial" pitchFamily="34" charset="0"/>
              </a:rPr>
              <a:t>Kötter</a:t>
            </a:r>
            <a:r>
              <a:rPr lang="en-US" dirty="0">
                <a:solidFill>
                  <a:srgbClr val="FFFFFF"/>
                </a:solidFill>
                <a:latin typeface="Arial" pitchFamily="34" charset="0"/>
              </a:rPr>
              <a:t> R (2005) The human </a:t>
            </a:r>
            <a:r>
              <a:rPr lang="en-US" dirty="0" err="1">
                <a:solidFill>
                  <a:srgbClr val="FFFFFF"/>
                </a:solidFill>
                <a:latin typeface="Arial" pitchFamily="34" charset="0"/>
              </a:rPr>
              <a:t>connectome</a:t>
            </a:r>
            <a:r>
              <a:rPr lang="en-US" dirty="0">
                <a:solidFill>
                  <a:srgbClr val="FFFFFF"/>
                </a:solidFill>
                <a:latin typeface="Arial" pitchFamily="34" charset="0"/>
              </a:rPr>
              <a:t>: A structural description of the human brain. </a:t>
            </a:r>
            <a:r>
              <a:rPr lang="en-US" dirty="0" err="1">
                <a:solidFill>
                  <a:srgbClr val="FFFFFF"/>
                </a:solidFill>
                <a:latin typeface="Arial" pitchFamily="34" charset="0"/>
              </a:rPr>
              <a:t>PLoS</a:t>
            </a:r>
            <a:r>
              <a:rPr lang="en-US" dirty="0">
                <a:solidFill>
                  <a:srgbClr val="FFFFFF"/>
                </a:solidFill>
                <a:latin typeface="Arial" pitchFamily="34" charset="0"/>
              </a:rPr>
              <a:t> </a:t>
            </a:r>
            <a:r>
              <a:rPr lang="en-US" dirty="0" err="1">
                <a:solidFill>
                  <a:srgbClr val="FFFFFF"/>
                </a:solidFill>
                <a:latin typeface="Arial" pitchFamily="34" charset="0"/>
              </a:rPr>
              <a:t>Comput</a:t>
            </a:r>
            <a:r>
              <a:rPr lang="en-US" dirty="0">
                <a:solidFill>
                  <a:srgbClr val="FFFFFF"/>
                </a:solidFill>
                <a:latin typeface="Arial" pitchFamily="34" charset="0"/>
              </a:rPr>
              <a:t> </a:t>
            </a:r>
            <a:r>
              <a:rPr lang="en-US" dirty="0" err="1">
                <a:solidFill>
                  <a:srgbClr val="FFFFFF"/>
                </a:solidFill>
                <a:latin typeface="Arial" pitchFamily="34" charset="0"/>
              </a:rPr>
              <a:t>Biol</a:t>
            </a:r>
            <a:r>
              <a:rPr lang="en-US" dirty="0">
                <a:solidFill>
                  <a:srgbClr val="FFFFFF"/>
                </a:solidFill>
                <a:latin typeface="Arial" pitchFamily="34" charset="0"/>
              </a:rPr>
              <a:t> 1: 245–251</a:t>
            </a:r>
          </a:p>
        </p:txBody>
      </p:sp>
    </p:spTree>
    <p:extLst>
      <p:ext uri="{BB962C8B-B14F-4D97-AF65-F5344CB8AC3E}">
        <p14:creationId xmlns:p14="http://schemas.microsoft.com/office/powerpoint/2010/main" val="35938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85800" y="350838"/>
            <a:ext cx="7772400" cy="727075"/>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outerShdw>
                </a:effectLst>
              </a:rPr>
              <a:t>What our Self knows?</a:t>
            </a:r>
          </a:p>
        </p:txBody>
      </p:sp>
      <p:sp>
        <p:nvSpPr>
          <p:cNvPr id="14339" name="Rectangle 3"/>
          <p:cNvSpPr>
            <a:spLocks noGrp="1" noChangeArrowheads="1"/>
          </p:cNvSpPr>
          <p:nvPr>
            <p:ph type="body" idx="1"/>
          </p:nvPr>
        </p:nvSpPr>
        <p:spPr>
          <a:xfrm>
            <a:off x="568325" y="1193800"/>
            <a:ext cx="8332788" cy="885825"/>
          </a:xfrm>
          <a:noFill/>
        </p:spPr>
        <p:txBody>
          <a:bodyPr lIns="92075" tIns="46038" rIns="92075" bIns="46038"/>
          <a:lstStyle/>
          <a:p>
            <a:pPr marL="0" indent="0" algn="just" eaLnBrk="1" hangingPunct="1">
              <a:spcBef>
                <a:spcPct val="0"/>
              </a:spcBef>
              <a:buFontTx/>
              <a:buNone/>
            </a:pPr>
            <a:r>
              <a:rPr lang="en-US" sz="2000" smtClean="0">
                <a:solidFill>
                  <a:schemeClr val="tx2"/>
                </a:solidFill>
                <a:sym typeface="Gill Sans" charset="0"/>
              </a:rPr>
              <a:t>Northoff</a:t>
            </a:r>
            <a:r>
              <a:rPr lang="en-US" sz="2000" smtClean="0">
                <a:sym typeface="Gill Sans" charset="0"/>
              </a:rPr>
              <a:t> </a:t>
            </a:r>
            <a:r>
              <a:rPr lang="en-US" sz="2000" i="1" smtClean="0">
                <a:sym typeface="Gill Sans" charset="0"/>
              </a:rPr>
              <a:t>et.al</a:t>
            </a:r>
            <a:r>
              <a:rPr lang="pl-PL" sz="2000" smtClean="0">
                <a:sym typeface="Gill Sans" charset="0"/>
              </a:rPr>
              <a:t>, </a:t>
            </a:r>
            <a:r>
              <a:rPr lang="en-US" sz="2000" smtClean="0">
                <a:sym typeface="Gill Sans" charset="0"/>
              </a:rPr>
              <a:t>Self-referential processing in our brain</a:t>
            </a:r>
            <a:r>
              <a:rPr lang="pl-PL" sz="2000" smtClean="0">
                <a:sym typeface="Gill Sans" charset="0"/>
              </a:rPr>
              <a:t> - a</a:t>
            </a:r>
            <a:r>
              <a:rPr lang="en-US" sz="2000" smtClean="0">
                <a:sym typeface="Gill Sans" charset="0"/>
              </a:rPr>
              <a:t> meta-analysis of imaging</a:t>
            </a:r>
            <a:r>
              <a:rPr lang="pl-PL" sz="2000" smtClean="0">
                <a:sym typeface="Gill Sans" charset="0"/>
              </a:rPr>
              <a:t> </a:t>
            </a:r>
            <a:r>
              <a:rPr lang="en-US" sz="2000" smtClean="0">
                <a:sym typeface="Gill Sans" charset="0"/>
              </a:rPr>
              <a:t>studies on the self</a:t>
            </a:r>
            <a:r>
              <a:rPr lang="pl-PL" sz="2000" smtClean="0">
                <a:sym typeface="Gill Sans" charset="0"/>
              </a:rPr>
              <a:t>. Neuroimage 31, 440, </a:t>
            </a:r>
            <a:r>
              <a:rPr lang="en-US" sz="2000" smtClean="0">
                <a:sym typeface="Gill Sans" charset="0"/>
              </a:rPr>
              <a:t>2006</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2063750"/>
            <a:ext cx="32067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775" y="2217738"/>
            <a:ext cx="25622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2111375"/>
            <a:ext cx="29416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587375" y="4627563"/>
            <a:ext cx="81486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spcBef>
                <a:spcPct val="50000"/>
              </a:spcBef>
              <a:buClr>
                <a:srgbClr val="FFCC66"/>
              </a:buClr>
            </a:pPr>
            <a:r>
              <a:rPr lang="pl-PL" dirty="0">
                <a:solidFill>
                  <a:srgbClr val="FFCC66"/>
                </a:solidFill>
              </a:rPr>
              <a:t>CMS, </a:t>
            </a:r>
            <a:r>
              <a:rPr lang="pl-PL" dirty="0" err="1">
                <a:solidFill>
                  <a:srgbClr val="FFCC66"/>
                </a:solidFill>
              </a:rPr>
              <a:t>Cortical</a:t>
            </a:r>
            <a:r>
              <a:rPr lang="pl-PL" dirty="0">
                <a:solidFill>
                  <a:srgbClr val="FFCC66"/>
                </a:solidFill>
              </a:rPr>
              <a:t> </a:t>
            </a:r>
            <a:r>
              <a:rPr lang="pl-PL" dirty="0" err="1">
                <a:solidFill>
                  <a:srgbClr val="FFCC66"/>
                </a:solidFill>
              </a:rPr>
              <a:t>Midline</a:t>
            </a:r>
            <a:r>
              <a:rPr lang="pl-PL" dirty="0">
                <a:solidFill>
                  <a:srgbClr val="FFCC66"/>
                </a:solidFill>
              </a:rPr>
              <a:t> </a:t>
            </a:r>
            <a:r>
              <a:rPr lang="pl-PL" dirty="0" err="1">
                <a:solidFill>
                  <a:srgbClr val="FFCC66"/>
                </a:solidFill>
              </a:rPr>
              <a:t>Structures</a:t>
            </a:r>
            <a:r>
              <a:rPr lang="pl-PL" dirty="0">
                <a:solidFill>
                  <a:srgbClr val="EAEAEA"/>
                </a:solidFill>
              </a:rPr>
              <a:t>, </a:t>
            </a:r>
            <a:r>
              <a:rPr lang="en-US" dirty="0">
                <a:solidFill>
                  <a:srgbClr val="EAEAEA"/>
                </a:solidFill>
              </a:rPr>
              <a:t>are all involved in the verbal, spatial, emotional and face recognition test when self and others are distinguished</a:t>
            </a:r>
            <a:r>
              <a:rPr lang="pl-PL" dirty="0">
                <a:solidFill>
                  <a:srgbClr val="EAEAEA"/>
                </a:solidFill>
              </a:rPr>
              <a:t>.</a:t>
            </a:r>
            <a:r>
              <a:rPr lang="en-US" dirty="0">
                <a:solidFill>
                  <a:srgbClr val="EAEAEA"/>
                </a:solidFill>
              </a:rPr>
              <a:t> These structures are rarely damaged and are in between the rest of the cortex and limbic/brain stem structures.</a:t>
            </a:r>
            <a:br>
              <a:rPr lang="en-US" dirty="0">
                <a:solidFill>
                  <a:srgbClr val="EAEAEA"/>
                </a:solidFill>
              </a:rPr>
            </a:br>
            <a:r>
              <a:rPr lang="pl-PL" dirty="0">
                <a:solidFill>
                  <a:srgbClr val="EAEAEA"/>
                </a:solidFill>
              </a:rPr>
              <a:t/>
            </a:r>
            <a:br>
              <a:rPr lang="pl-PL" dirty="0">
                <a:solidFill>
                  <a:srgbClr val="EAEAEA"/>
                </a:solidFill>
              </a:rPr>
            </a:br>
            <a:r>
              <a:rPr lang="en-US" dirty="0">
                <a:solidFill>
                  <a:srgbClr val="EAEAEA"/>
                </a:solidFill>
              </a:rPr>
              <a:t>Proto-self: body; autobiographical: memory; social: relations.</a:t>
            </a:r>
          </a:p>
        </p:txBody>
      </p:sp>
    </p:spTree>
    <p:extLst>
      <p:ext uri="{BB962C8B-B14F-4D97-AF65-F5344CB8AC3E}">
        <p14:creationId xmlns:p14="http://schemas.microsoft.com/office/powerpoint/2010/main" val="20268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a:defRPr/>
            </a:pPr>
            <a:r>
              <a:rPr lang="en-US" dirty="0" smtClean="0">
                <a:effectLst>
                  <a:outerShdw blurRad="38100" dist="38100" dir="2700000" algn="tl">
                    <a:srgbClr val="000000"/>
                  </a:outerShdw>
                </a:effectLst>
              </a:rPr>
              <a:t>Brain and antisocial behavior</a:t>
            </a:r>
            <a:endParaRPr lang="en-US" dirty="0">
              <a:effectLst>
                <a:outerShdw blurRad="38100" dist="38100" dir="2700000" algn="tl">
                  <a:srgbClr val="000000"/>
                </a:outerShdw>
              </a:effectLst>
            </a:endParaRPr>
          </a:p>
        </p:txBody>
      </p:sp>
      <p:sp>
        <p:nvSpPr>
          <p:cNvPr id="23555" name="Rectangle 4"/>
          <p:cNvSpPr>
            <a:spLocks noChangeArrowheads="1"/>
          </p:cNvSpPr>
          <p:nvPr/>
        </p:nvSpPr>
        <p:spPr bwMode="auto">
          <a:xfrm>
            <a:off x="441325" y="1030288"/>
            <a:ext cx="83550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buClr>
                <a:srgbClr val="FFCC66"/>
              </a:buClr>
            </a:pPr>
            <a:r>
              <a:rPr lang="en-US" dirty="0" err="1">
                <a:solidFill>
                  <a:srgbClr val="EAEAEA"/>
                </a:solidFill>
                <a:latin typeface="Arial" pitchFamily="34" charset="0"/>
              </a:rPr>
              <a:t>Mobbs</a:t>
            </a:r>
            <a:r>
              <a:rPr lang="en-US" dirty="0">
                <a:solidFill>
                  <a:srgbClr val="EAEAEA"/>
                </a:solidFill>
                <a:latin typeface="Arial" pitchFamily="34" charset="0"/>
              </a:rPr>
              <a:t> D, Lau HC, Jones OD, </a:t>
            </a:r>
            <a:r>
              <a:rPr lang="en-US" dirty="0" err="1">
                <a:solidFill>
                  <a:srgbClr val="EAEAEA"/>
                </a:solidFill>
                <a:latin typeface="Arial" pitchFamily="34" charset="0"/>
              </a:rPr>
              <a:t>Frith</a:t>
            </a:r>
            <a:r>
              <a:rPr lang="en-US" dirty="0">
                <a:solidFill>
                  <a:srgbClr val="EAEAEA"/>
                </a:solidFill>
                <a:latin typeface="Arial" pitchFamily="34" charset="0"/>
              </a:rPr>
              <a:t> CD, </a:t>
            </a:r>
            <a:br>
              <a:rPr lang="en-US" dirty="0">
                <a:solidFill>
                  <a:srgbClr val="EAEAEA"/>
                </a:solidFill>
                <a:latin typeface="Arial" pitchFamily="34" charset="0"/>
              </a:rPr>
            </a:br>
            <a:r>
              <a:rPr lang="en-US" dirty="0">
                <a:solidFill>
                  <a:srgbClr val="EAEAEA"/>
                </a:solidFill>
                <a:latin typeface="Arial" pitchFamily="34" charset="0"/>
              </a:rPr>
              <a:t>Law, Responsibility, and the Brain. </a:t>
            </a:r>
            <a:r>
              <a:rPr lang="en-US" dirty="0" err="1">
                <a:solidFill>
                  <a:srgbClr val="EAEAEA"/>
                </a:solidFill>
                <a:latin typeface="Arial" pitchFamily="34" charset="0"/>
              </a:rPr>
              <a:t>PLoS</a:t>
            </a:r>
            <a:r>
              <a:rPr lang="en-US" dirty="0">
                <a:solidFill>
                  <a:srgbClr val="EAEAEA"/>
                </a:solidFill>
                <a:latin typeface="Arial" pitchFamily="34" charset="0"/>
              </a:rPr>
              <a:t> </a:t>
            </a:r>
            <a:r>
              <a:rPr lang="en-US" dirty="0" err="1">
                <a:solidFill>
                  <a:srgbClr val="EAEAEA"/>
                </a:solidFill>
                <a:latin typeface="Arial" pitchFamily="34" charset="0"/>
              </a:rPr>
              <a:t>Biol</a:t>
            </a:r>
            <a:r>
              <a:rPr lang="en-US" dirty="0">
                <a:solidFill>
                  <a:srgbClr val="EAEAEA"/>
                </a:solidFill>
                <a:latin typeface="Arial" pitchFamily="34" charset="0"/>
              </a:rPr>
              <a:t> 5(4): e103 (2007) </a:t>
            </a:r>
          </a:p>
          <a:p>
            <a:pPr algn="l">
              <a:buClr>
                <a:srgbClr val="FFCC66"/>
              </a:buClr>
            </a:pPr>
            <a:endParaRPr lang="en-US" dirty="0">
              <a:solidFill>
                <a:srgbClr val="EAEAEA"/>
              </a:solidFill>
              <a:latin typeface="Arial" pitchFamily="34" charset="0"/>
            </a:endParaRPr>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1817688"/>
            <a:ext cx="6727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500063" y="4733925"/>
            <a:ext cx="864393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buClr>
                <a:srgbClr val="FFCC66"/>
              </a:buClr>
            </a:pPr>
            <a:r>
              <a:rPr lang="en-US" dirty="0">
                <a:solidFill>
                  <a:srgbClr val="EAEAEA"/>
                </a:solidFill>
                <a:latin typeface="Arial" pitchFamily="34" charset="0"/>
              </a:rPr>
              <a:t>Prefrontal cortex (PFC) makes us moral and rational. </a:t>
            </a:r>
          </a:p>
          <a:p>
            <a:pPr algn="l">
              <a:buClr>
                <a:srgbClr val="FFCC66"/>
              </a:buClr>
            </a:pPr>
            <a:r>
              <a:rPr lang="en-US" dirty="0">
                <a:solidFill>
                  <a:srgbClr val="EAEAEA"/>
                </a:solidFill>
                <a:latin typeface="Arial" pitchFamily="34" charset="0"/>
              </a:rPr>
              <a:t>Damage to PFC leads to acquired </a:t>
            </a:r>
            <a:r>
              <a:rPr lang="en-US" dirty="0" err="1">
                <a:solidFill>
                  <a:srgbClr val="EAEAEA"/>
                </a:solidFill>
                <a:latin typeface="Arial" pitchFamily="34" charset="0"/>
              </a:rPr>
              <a:t>sociopathy</a:t>
            </a:r>
            <a:r>
              <a:rPr lang="en-US" dirty="0">
                <a:solidFill>
                  <a:srgbClr val="EAEAEA"/>
                </a:solidFill>
                <a:latin typeface="Arial" pitchFamily="34" charset="0"/>
              </a:rPr>
              <a:t>, impulsive affective criminals. </a:t>
            </a:r>
          </a:p>
          <a:p>
            <a:pPr algn="l">
              <a:buClr>
                <a:srgbClr val="FFCC66"/>
              </a:buClr>
            </a:pPr>
            <a:r>
              <a:rPr lang="en-US" dirty="0">
                <a:solidFill>
                  <a:srgbClr val="EAEAEA"/>
                </a:solidFill>
                <a:latin typeface="Arial" pitchFamily="34" charset="0"/>
              </a:rPr>
              <a:t>Damage to amygdala leads to poor empathy and low fear, typical of psychopathic emotionless criminals.</a:t>
            </a:r>
          </a:p>
          <a:p>
            <a:pPr algn="l">
              <a:buClr>
                <a:srgbClr val="FFCC66"/>
              </a:buClr>
            </a:pPr>
            <a:r>
              <a:rPr lang="en-US" dirty="0">
                <a:solidFill>
                  <a:srgbClr val="EAEAEA"/>
                </a:solidFill>
                <a:latin typeface="Arial" pitchFamily="34" charset="0"/>
              </a:rPr>
              <a:t>Estimation </a:t>
            </a:r>
            <a:r>
              <a:rPr lang="en-US" dirty="0">
                <a:solidFill>
                  <a:srgbClr val="FFC000"/>
                </a:solidFill>
                <a:latin typeface="Arial" pitchFamily="34" charset="0"/>
              </a:rPr>
              <a:t>~25% of all imprisoned in the USA</a:t>
            </a:r>
            <a:r>
              <a:rPr lang="en-US" dirty="0">
                <a:solidFill>
                  <a:srgbClr val="EAEAEA"/>
                </a:solidFill>
                <a:latin typeface="Arial" pitchFamily="34" charset="0"/>
              </a:rPr>
              <a:t> fall in these two categories, frequently due to birth complication and trauma.</a:t>
            </a:r>
          </a:p>
          <a:p>
            <a:pPr algn="l">
              <a:buClr>
                <a:srgbClr val="FFCC66"/>
              </a:buClr>
            </a:pPr>
            <a:endParaRPr lang="en-US" dirty="0">
              <a:solidFill>
                <a:srgbClr val="EAEAEA"/>
              </a:solidFill>
              <a:latin typeface="Arial" pitchFamily="34" charset="0"/>
            </a:endParaRPr>
          </a:p>
        </p:txBody>
      </p:sp>
    </p:spTree>
    <p:extLst>
      <p:ext uri="{BB962C8B-B14F-4D97-AF65-F5344CB8AC3E}">
        <p14:creationId xmlns:p14="http://schemas.microsoft.com/office/powerpoint/2010/main" val="399086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mur">
  <a:themeElements>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00"/>
        </a:solidFill>
        <a:ln w="9525" cap="flat" cmpd="sng" algn="ctr">
          <a:no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
            <a:schemeClr val="tx2"/>
          </a:buClr>
          <a:buSzPct val="115000"/>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12076</TotalTime>
  <Words>1575</Words>
  <Application>Microsoft Office PowerPoint</Application>
  <PresentationFormat>Pokaz na ekranie (4:3)</PresentationFormat>
  <Paragraphs>214</Paragraphs>
  <Slides>27</Slides>
  <Notes>25</Notes>
  <HiddenSlides>0</HiddenSlides>
  <MMClips>0</MMClips>
  <ScaleCrop>false</ScaleCrop>
  <HeadingPairs>
    <vt:vector size="4" baseType="variant">
      <vt:variant>
        <vt:lpstr>Motyw</vt:lpstr>
      </vt:variant>
      <vt:variant>
        <vt:i4>12</vt:i4>
      </vt:variant>
      <vt:variant>
        <vt:lpstr>Tytuły slajdów</vt:lpstr>
      </vt:variant>
      <vt:variant>
        <vt:i4>27</vt:i4>
      </vt:variant>
    </vt:vector>
  </HeadingPairs>
  <TitlesOfParts>
    <vt:vector size="39" baseType="lpstr">
      <vt:lpstr>Zielony gradient</vt:lpstr>
      <vt:lpstr>Marmur</vt:lpstr>
      <vt:lpstr>1_Marmur</vt:lpstr>
      <vt:lpstr>2_Marmur</vt:lpstr>
      <vt:lpstr>3_Marmur</vt:lpstr>
      <vt:lpstr>4_Marmur</vt:lpstr>
      <vt:lpstr>5_Marmur</vt:lpstr>
      <vt:lpstr>6_Marmur</vt:lpstr>
      <vt:lpstr>7_Marmur</vt:lpstr>
      <vt:lpstr>8_Marmur</vt:lpstr>
      <vt:lpstr>9_Marmur</vt:lpstr>
      <vt:lpstr>1_Zielony gradient</vt:lpstr>
      <vt:lpstr>Social intelligence:  what we need to understand</vt:lpstr>
      <vt:lpstr>Prezentacja programu PowerPoint</vt:lpstr>
      <vt:lpstr>What is there to learn?</vt:lpstr>
      <vt:lpstr>FuturICT</vt:lpstr>
      <vt:lpstr>DI NCU Projects:NCI </vt:lpstr>
      <vt:lpstr>Interdisciplinary Center of  Innovative Technologies</vt:lpstr>
      <vt:lpstr>Brains are formed by experience</vt:lpstr>
      <vt:lpstr>What our Self knows?</vt:lpstr>
      <vt:lpstr>Brain and antisocial behavior</vt:lpstr>
      <vt:lpstr>Will is just another feeling</vt:lpstr>
      <vt:lpstr>Is consciousness causing actions?</vt:lpstr>
      <vt:lpstr>Is it good for you?</vt:lpstr>
      <vt:lpstr>Brain and will</vt:lpstr>
      <vt:lpstr>Personal responsibility</vt:lpstr>
      <vt:lpstr>Prezentacja programu PowerPoint</vt:lpstr>
      <vt:lpstr>“Self" without limits</vt:lpstr>
      <vt:lpstr>Self-control</vt:lpstr>
      <vt:lpstr>IDoCare: help for development of perfect babies!</vt:lpstr>
      <vt:lpstr>IDoCare intelligent crib</vt:lpstr>
      <vt:lpstr>Visual top-down</vt:lpstr>
      <vt:lpstr>Imagery Agnosia</vt:lpstr>
      <vt:lpstr>From Genes to Neurons</vt:lpstr>
      <vt:lpstr>From Neurons to Behavior</vt:lpstr>
      <vt:lpstr>Normal-Autism</vt:lpstr>
      <vt:lpstr>Social intelligence Q</vt:lpstr>
      <vt:lpstr>Prezentacja programu PowerPoint</vt:lpstr>
      <vt:lpstr>Exciting times are coming!   Thank you  for synchronizing your neurons  and lending  your ears </vt:lpstr>
    </vt:vector>
  </TitlesOfParts>
  <Company>Nicolaus Coprenicus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autism to ADHD: computational simulations</dc:title>
  <dc:subject>Autism, ADHD, computational simulations</dc:subject>
  <dc:creator>Włodzisław Duch (Google W. Duch)</dc:creator>
  <cp:lastModifiedBy>W Duch</cp:lastModifiedBy>
  <cp:revision>406</cp:revision>
  <cp:lastPrinted>1999-08-21T07:27:07Z</cp:lastPrinted>
  <dcterms:created xsi:type="dcterms:W3CDTF">2008-09-26T02:37:54Z</dcterms:created>
  <dcterms:modified xsi:type="dcterms:W3CDTF">2012-04-10T08:32:45Z</dcterms:modified>
</cp:coreProperties>
</file>